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00"/>
  </p:notesMasterIdLst>
  <p:sldIdLst>
    <p:sldId id="256" r:id="rId2"/>
    <p:sldId id="496" r:id="rId3"/>
    <p:sldId id="258" r:id="rId4"/>
    <p:sldId id="259" r:id="rId5"/>
    <p:sldId id="266" r:id="rId6"/>
    <p:sldId id="498" r:id="rId7"/>
    <p:sldId id="267" r:id="rId8"/>
    <p:sldId id="268" r:id="rId9"/>
    <p:sldId id="269" r:id="rId10"/>
    <p:sldId id="270" r:id="rId11"/>
    <p:sldId id="271" r:id="rId12"/>
    <p:sldId id="272" r:id="rId13"/>
    <p:sldId id="273" r:id="rId14"/>
    <p:sldId id="274" r:id="rId15"/>
    <p:sldId id="279" r:id="rId16"/>
    <p:sldId id="280" r:id="rId17"/>
    <p:sldId id="281" r:id="rId18"/>
    <p:sldId id="282" r:id="rId19"/>
    <p:sldId id="283" r:id="rId20"/>
    <p:sldId id="456" r:id="rId21"/>
    <p:sldId id="284" r:id="rId22"/>
    <p:sldId id="502" r:id="rId23"/>
    <p:sldId id="285" r:id="rId24"/>
    <p:sldId id="286" r:id="rId25"/>
    <p:sldId id="287" r:id="rId26"/>
    <p:sldId id="288" r:id="rId27"/>
    <p:sldId id="289" r:id="rId28"/>
    <p:sldId id="290" r:id="rId29"/>
    <p:sldId id="291" r:id="rId30"/>
    <p:sldId id="505"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6" r:id="rId45"/>
    <p:sldId id="307" r:id="rId46"/>
    <p:sldId id="309" r:id="rId47"/>
    <p:sldId id="471" r:id="rId48"/>
    <p:sldId id="311" r:id="rId49"/>
    <p:sldId id="509" r:id="rId50"/>
    <p:sldId id="462" r:id="rId51"/>
    <p:sldId id="463" r:id="rId52"/>
    <p:sldId id="314" r:id="rId53"/>
    <p:sldId id="461" r:id="rId54"/>
    <p:sldId id="504" r:id="rId55"/>
    <p:sldId id="318" r:id="rId56"/>
    <p:sldId id="319" r:id="rId57"/>
    <p:sldId id="486"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493" r:id="rId72"/>
    <p:sldId id="333" r:id="rId73"/>
    <p:sldId id="334" r:id="rId74"/>
    <p:sldId id="335" r:id="rId75"/>
    <p:sldId id="336" r:id="rId76"/>
    <p:sldId id="474" r:id="rId77"/>
    <p:sldId id="338" r:id="rId78"/>
    <p:sldId id="475" r:id="rId79"/>
    <p:sldId id="340" r:id="rId80"/>
    <p:sldId id="341" r:id="rId81"/>
    <p:sldId id="342" r:id="rId82"/>
    <p:sldId id="343" r:id="rId83"/>
    <p:sldId id="433" r:id="rId84"/>
    <p:sldId id="345" r:id="rId85"/>
    <p:sldId id="346" r:id="rId86"/>
    <p:sldId id="347" r:id="rId87"/>
    <p:sldId id="348" r:id="rId88"/>
    <p:sldId id="483" r:id="rId89"/>
    <p:sldId id="349" r:id="rId90"/>
    <p:sldId id="350" r:id="rId91"/>
    <p:sldId id="434" r:id="rId92"/>
    <p:sldId id="352" r:id="rId93"/>
    <p:sldId id="353" r:id="rId94"/>
    <p:sldId id="354" r:id="rId95"/>
    <p:sldId id="466" r:id="rId96"/>
    <p:sldId id="355" r:id="rId97"/>
    <p:sldId id="467" r:id="rId98"/>
    <p:sldId id="356" r:id="rId99"/>
    <p:sldId id="468" r:id="rId100"/>
    <p:sldId id="357" r:id="rId101"/>
    <p:sldId id="358" r:id="rId102"/>
    <p:sldId id="360" r:id="rId103"/>
    <p:sldId id="361" r:id="rId104"/>
    <p:sldId id="470" r:id="rId105"/>
    <p:sldId id="359" r:id="rId106"/>
    <p:sldId id="362" r:id="rId107"/>
    <p:sldId id="455" r:id="rId108"/>
    <p:sldId id="469" r:id="rId109"/>
    <p:sldId id="363" r:id="rId110"/>
    <p:sldId id="458" r:id="rId111"/>
    <p:sldId id="459" r:id="rId112"/>
    <p:sldId id="460" r:id="rId113"/>
    <p:sldId id="453" r:id="rId114"/>
    <p:sldId id="454" r:id="rId115"/>
    <p:sldId id="435" r:id="rId116"/>
    <p:sldId id="368" r:id="rId117"/>
    <p:sldId id="487" r:id="rId118"/>
    <p:sldId id="370" r:id="rId119"/>
    <p:sldId id="371" r:id="rId120"/>
    <p:sldId id="372" r:id="rId121"/>
    <p:sldId id="373" r:id="rId122"/>
    <p:sldId id="489" r:id="rId123"/>
    <p:sldId id="488" r:id="rId124"/>
    <p:sldId id="374" r:id="rId125"/>
    <p:sldId id="375" r:id="rId126"/>
    <p:sldId id="376" r:id="rId127"/>
    <p:sldId id="377" r:id="rId128"/>
    <p:sldId id="378" r:id="rId129"/>
    <p:sldId id="497" r:id="rId130"/>
    <p:sldId id="379" r:id="rId131"/>
    <p:sldId id="380" r:id="rId132"/>
    <p:sldId id="381" r:id="rId133"/>
    <p:sldId id="382" r:id="rId134"/>
    <p:sldId id="383" r:id="rId135"/>
    <p:sldId id="490" r:id="rId136"/>
    <p:sldId id="384" r:id="rId137"/>
    <p:sldId id="436" r:id="rId138"/>
    <p:sldId id="386" r:id="rId139"/>
    <p:sldId id="387" r:id="rId140"/>
    <p:sldId id="437" r:id="rId141"/>
    <p:sldId id="389" r:id="rId142"/>
    <p:sldId id="390" r:id="rId143"/>
    <p:sldId id="438" r:id="rId144"/>
    <p:sldId id="392" r:id="rId145"/>
    <p:sldId id="393" r:id="rId146"/>
    <p:sldId id="394" r:id="rId147"/>
    <p:sldId id="439" r:id="rId148"/>
    <p:sldId id="396" r:id="rId149"/>
    <p:sldId id="397" r:id="rId150"/>
    <p:sldId id="398" r:id="rId151"/>
    <p:sldId id="440" r:id="rId152"/>
    <p:sldId id="400" r:id="rId153"/>
    <p:sldId id="401" r:id="rId154"/>
    <p:sldId id="492" r:id="rId155"/>
    <p:sldId id="441" r:id="rId156"/>
    <p:sldId id="403" r:id="rId157"/>
    <p:sldId id="404" r:id="rId158"/>
    <p:sldId id="405" r:id="rId159"/>
    <p:sldId id="442" r:id="rId160"/>
    <p:sldId id="407" r:id="rId161"/>
    <p:sldId id="408" r:id="rId162"/>
    <p:sldId id="443" r:id="rId163"/>
    <p:sldId id="410" r:id="rId164"/>
    <p:sldId id="411" r:id="rId165"/>
    <p:sldId id="412" r:id="rId166"/>
    <p:sldId id="444" r:id="rId167"/>
    <p:sldId id="414" r:id="rId168"/>
    <p:sldId id="415" r:id="rId169"/>
    <p:sldId id="416" r:id="rId170"/>
    <p:sldId id="445" r:id="rId171"/>
    <p:sldId id="418" r:id="rId172"/>
    <p:sldId id="419" r:id="rId173"/>
    <p:sldId id="446" r:id="rId174"/>
    <p:sldId id="421" r:id="rId175"/>
    <p:sldId id="465" r:id="rId176"/>
    <p:sldId id="422" r:id="rId177"/>
    <p:sldId id="495" r:id="rId178"/>
    <p:sldId id="423" r:id="rId179"/>
    <p:sldId id="447" r:id="rId180"/>
    <p:sldId id="425" r:id="rId181"/>
    <p:sldId id="426" r:id="rId182"/>
    <p:sldId id="479" r:id="rId183"/>
    <p:sldId id="480" r:id="rId184"/>
    <p:sldId id="481" r:id="rId185"/>
    <p:sldId id="482" r:id="rId186"/>
    <p:sldId id="476" r:id="rId187"/>
    <p:sldId id="450" r:id="rId188"/>
    <p:sldId id="478" r:id="rId189"/>
    <p:sldId id="452" r:id="rId190"/>
    <p:sldId id="477" r:id="rId191"/>
    <p:sldId id="451" r:id="rId192"/>
    <p:sldId id="499" r:id="rId193"/>
    <p:sldId id="500" r:id="rId194"/>
    <p:sldId id="501" r:id="rId195"/>
    <p:sldId id="449" r:id="rId196"/>
    <p:sldId id="431" r:id="rId197"/>
    <p:sldId id="491" r:id="rId198"/>
    <p:sldId id="432" r:id="rId19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E7E7E7"/>
    <a:srgbClr val="ADADAD"/>
    <a:srgbClr val="84B3A3"/>
    <a:srgbClr val="FFA347"/>
    <a:srgbClr val="E12A26"/>
    <a:srgbClr val="8FA498"/>
    <a:srgbClr val="C00000"/>
    <a:srgbClr val="A7B5BF"/>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65" autoAdjust="0"/>
    <p:restoredTop sz="94460" autoAdjust="0"/>
  </p:normalViewPr>
  <p:slideViewPr>
    <p:cSldViewPr snapToGrid="0">
      <p:cViewPr varScale="1">
        <p:scale>
          <a:sx n="82" d="100"/>
          <a:sy n="82" d="100"/>
        </p:scale>
        <p:origin x="-1920" y="-104"/>
      </p:cViewPr>
      <p:guideLst>
        <p:guide orient="horz" pos="705"/>
        <p:guide pos="269"/>
      </p:guideLst>
    </p:cSldViewPr>
  </p:slideViewPr>
  <p:notesTextViewPr>
    <p:cViewPr>
      <p:scale>
        <a:sx n="100" d="100"/>
        <a:sy n="100" d="100"/>
      </p:scale>
      <p:origin x="0" y="0"/>
    </p:cViewPr>
  </p:notesTextViewPr>
  <p:sorterViewPr>
    <p:cViewPr>
      <p:scale>
        <a:sx n="100" d="100"/>
        <a:sy n="100" d="100"/>
      </p:scale>
      <p:origin x="0" y="3237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notesMaster" Target="notesMasters/notesMaster1.xml"/><Relationship Id="rId201" Type="http://schemas.openxmlformats.org/officeDocument/2006/relationships/printerSettings" Target="printerSettings/printerSettings1.bin"/><Relationship Id="rId202" Type="http://schemas.openxmlformats.org/officeDocument/2006/relationships/presProps" Target="presProps.xml"/><Relationship Id="rId203" Type="http://schemas.openxmlformats.org/officeDocument/2006/relationships/viewProps" Target="view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theme" Target="theme/theme1.xml"/><Relationship Id="rId205" Type="http://schemas.openxmlformats.org/officeDocument/2006/relationships/tableStyles" Target="tableStyles.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6/6/15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148</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152</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167</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171</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180</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50</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187</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117</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138</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141</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144</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33867"/>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xmlns:p14="http://schemas.microsoft.com/office/powerpoint/2010/main">
    <p:wipe dir="r"/>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xmlns:p14="http://schemas.microsoft.com/office/powerpoint/2010/mai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xmlns:p14="http://schemas.microsoft.com/office/powerpoint/2010/mai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xmlns:p14="http://schemas.microsoft.com/office/powerpoint/2010/mai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2042416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7" r:id="rId13"/>
    <p:sldLayoutId id="2147483718" r:id="rId14"/>
    <p:sldLayoutId id="2147483719" r:id="rId15"/>
    <p:sldLayoutId id="2147483667" r:id="rId16"/>
    <p:sldLayoutId id="2147483683" r:id="rId17"/>
    <p:sldLayoutId id="2147483685" r:id="rId18"/>
    <p:sldLayoutId id="2147483720" r:id="rId19"/>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8.png"/><Relationship Id="rId3" Type="http://schemas.openxmlformats.org/officeDocument/2006/relationships/image" Target="../media/image239.em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8.png"/><Relationship Id="rId3" Type="http://schemas.openxmlformats.org/officeDocument/2006/relationships/image" Target="../media/image239.em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3.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4.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5.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6.png"/><Relationship Id="rId3" Type="http://schemas.openxmlformats.org/officeDocument/2006/relationships/image" Target="../media/image247.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1" Type="http://schemas.openxmlformats.org/officeDocument/2006/relationships/slideLayout" Target="../slideLayouts/slideLayout9.xml"/><Relationship Id="rId2" Type="http://schemas.openxmlformats.org/officeDocument/2006/relationships/image" Target="../media/image5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48.png"/></Relationships>
</file>

<file path=ppt/slides/_rels/slide116.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250.png"/><Relationship Id="rId5" Type="http://schemas.openxmlformats.org/officeDocument/2006/relationships/image" Target="../media/image251.png"/><Relationship Id="rId6" Type="http://schemas.openxmlformats.org/officeDocument/2006/relationships/image" Target="../media/image252.png"/><Relationship Id="rId7" Type="http://schemas.openxmlformats.org/officeDocument/2006/relationships/image" Target="../media/image253.png"/><Relationship Id="rId8" Type="http://schemas.openxmlformats.org/officeDocument/2006/relationships/image" Target="../media/image254.png"/><Relationship Id="rId9" Type="http://schemas.openxmlformats.org/officeDocument/2006/relationships/image" Target="../media/image255.png"/><Relationship Id="rId10" Type="http://schemas.openxmlformats.org/officeDocument/2006/relationships/image" Target="../media/image248.png"/><Relationship Id="rId1" Type="http://schemas.openxmlformats.org/officeDocument/2006/relationships/slideLayout" Target="../slideLayouts/slideLayout9.xml"/><Relationship Id="rId2" Type="http://schemas.openxmlformats.org/officeDocument/2006/relationships/image" Target="../media/image249.jpeg"/></Relationships>
</file>

<file path=ppt/slides/_rels/slide117.xml.rels><?xml version="1.0" encoding="UTF-8" standalone="yes"?>
<Relationships xmlns="http://schemas.openxmlformats.org/package/2006/relationships"><Relationship Id="rId3" Type="http://schemas.openxmlformats.org/officeDocument/2006/relationships/image" Target="../media/image256.png"/><Relationship Id="rId4" Type="http://schemas.openxmlformats.org/officeDocument/2006/relationships/image" Target="../media/image257.png"/><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118.xml.rels><?xml version="1.0" encoding="UTF-8" standalone="yes"?>
<Relationships xmlns="http://schemas.openxmlformats.org/package/2006/relationships"><Relationship Id="rId3" Type="http://schemas.openxmlformats.org/officeDocument/2006/relationships/image" Target="../media/image258.jpeg"/><Relationship Id="rId4" Type="http://schemas.openxmlformats.org/officeDocument/2006/relationships/image" Target="../media/image259.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119.xml.rels><?xml version="1.0" encoding="UTF-8" standalone="yes"?>
<Relationships xmlns="http://schemas.openxmlformats.org/package/2006/relationships"><Relationship Id="rId3" Type="http://schemas.openxmlformats.org/officeDocument/2006/relationships/image" Target="../media/image261.png"/><Relationship Id="rId4"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image" Target="../media/image260.pn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60.png"/><Relationship Id="rId8" Type="http://schemas.openxmlformats.org/officeDocument/2006/relationships/image" Target="../media/image61.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120.xml.rels><?xml version="1.0" encoding="UTF-8" standalone="yes"?>
<Relationships xmlns="http://schemas.openxmlformats.org/package/2006/relationships"><Relationship Id="rId3" Type="http://schemas.openxmlformats.org/officeDocument/2006/relationships/image" Target="../media/image262.png"/><Relationship Id="rId4" Type="http://schemas.openxmlformats.org/officeDocument/2006/relationships/image" Target="../media/image53.png"/><Relationship Id="rId5" Type="http://schemas.openxmlformats.org/officeDocument/2006/relationships/image" Target="../media/image263.png"/><Relationship Id="rId1" Type="http://schemas.openxmlformats.org/officeDocument/2006/relationships/slideLayout" Target="../slideLayouts/slideLayout2.xml"/><Relationship Id="rId2" Type="http://schemas.openxmlformats.org/officeDocument/2006/relationships/image" Target="../media/image260.png"/></Relationships>
</file>

<file path=ppt/slides/_rels/slide121.xml.rels><?xml version="1.0" encoding="UTF-8" standalone="yes"?>
<Relationships xmlns="http://schemas.openxmlformats.org/package/2006/relationships"><Relationship Id="rId3" Type="http://schemas.openxmlformats.org/officeDocument/2006/relationships/image" Target="../media/image260.png"/><Relationship Id="rId4" Type="http://schemas.openxmlformats.org/officeDocument/2006/relationships/image" Target="../media/image265.png"/><Relationship Id="rId5" Type="http://schemas.openxmlformats.org/officeDocument/2006/relationships/image" Target="../media/image262.png"/><Relationship Id="rId1" Type="http://schemas.openxmlformats.org/officeDocument/2006/relationships/slideLayout" Target="../slideLayouts/slideLayout2.xml"/><Relationship Id="rId2" Type="http://schemas.openxmlformats.org/officeDocument/2006/relationships/image" Target="../media/image26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5.png"/><Relationship Id="rId3" Type="http://schemas.openxmlformats.org/officeDocument/2006/relationships/image" Target="../media/image266.png"/></Relationships>
</file>

<file path=ppt/slides/_rels/slide123.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267.png"/><Relationship Id="rId1" Type="http://schemas.openxmlformats.org/officeDocument/2006/relationships/slideLayout" Target="../slideLayouts/slideLayout2.xml"/><Relationship Id="rId2" Type="http://schemas.openxmlformats.org/officeDocument/2006/relationships/image" Target="../media/image260.png"/></Relationships>
</file>

<file path=ppt/slides/_rels/slide124.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262.png"/><Relationship Id="rId5" Type="http://schemas.openxmlformats.org/officeDocument/2006/relationships/image" Target="../media/image73.png"/><Relationship Id="rId6" Type="http://schemas.openxmlformats.org/officeDocument/2006/relationships/image" Target="../media/image268.png"/><Relationship Id="rId1" Type="http://schemas.openxmlformats.org/officeDocument/2006/relationships/slideLayout" Target="../slideLayouts/slideLayout2.xml"/><Relationship Id="rId2" Type="http://schemas.openxmlformats.org/officeDocument/2006/relationships/image" Target="../media/image260.png"/></Relationships>
</file>

<file path=ppt/slides/_rels/slide125.xml.rels><?xml version="1.0" encoding="UTF-8" standalone="yes"?>
<Relationships xmlns="http://schemas.openxmlformats.org/package/2006/relationships"><Relationship Id="rId3" Type="http://schemas.openxmlformats.org/officeDocument/2006/relationships/image" Target="../media/image269.png"/><Relationship Id="rId4"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image" Target="../media/image265.png"/></Relationships>
</file>

<file path=ppt/slides/_rels/slide126.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262.png"/><Relationship Id="rId5" Type="http://schemas.openxmlformats.org/officeDocument/2006/relationships/image" Target="../media/image270.png"/><Relationship Id="rId6"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image" Target="../media/image260.png"/></Relationships>
</file>

<file path=ppt/slides/_rels/slide127.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262.png"/><Relationship Id="rId5" Type="http://schemas.openxmlformats.org/officeDocument/2006/relationships/image" Target="../media/image272.jpeg"/><Relationship Id="rId1" Type="http://schemas.openxmlformats.org/officeDocument/2006/relationships/slideLayout" Target="../slideLayouts/slideLayout2.xml"/><Relationship Id="rId2" Type="http://schemas.openxmlformats.org/officeDocument/2006/relationships/image" Target="../media/image271.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5.png"/><Relationship Id="rId3" Type="http://schemas.openxmlformats.org/officeDocument/2006/relationships/image" Target="../media/image273.png"/></Relationships>
</file>

<file path=ppt/slides/_rels/slide129.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73.png"/><Relationship Id="rId5" Type="http://schemas.openxmlformats.org/officeDocument/2006/relationships/image" Target="../media/image27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53.png"/><Relationship Id="rId5" Type="http://schemas.openxmlformats.org/officeDocument/2006/relationships/image" Target="../media/image56.png"/><Relationship Id="rId6"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130.xml.rels><?xml version="1.0" encoding="UTF-8" standalone="yes"?>
<Relationships xmlns="http://schemas.openxmlformats.org/package/2006/relationships"><Relationship Id="rId3" Type="http://schemas.openxmlformats.org/officeDocument/2006/relationships/image" Target="../media/image275.png"/><Relationship Id="rId4"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265.png"/></Relationships>
</file>

<file path=ppt/slides/_rels/slide131.xml.rels><?xml version="1.0" encoding="UTF-8" standalone="yes"?>
<Relationships xmlns="http://schemas.openxmlformats.org/package/2006/relationships"><Relationship Id="rId3" Type="http://schemas.openxmlformats.org/officeDocument/2006/relationships/image" Target="../media/image276.png"/><Relationship Id="rId4"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265.png"/></Relationships>
</file>

<file path=ppt/slides/_rels/slide132.xml.rels><?xml version="1.0" encoding="UTF-8" standalone="yes"?>
<Relationships xmlns="http://schemas.openxmlformats.org/package/2006/relationships"><Relationship Id="rId3" Type="http://schemas.openxmlformats.org/officeDocument/2006/relationships/image" Target="../media/image277.png"/><Relationship Id="rId4"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265.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78.png"/></Relationships>
</file>

<file path=ppt/slides/_rels/slide138.xml.rels><?xml version="1.0" encoding="UTF-8" standalone="yes"?>
<Relationships xmlns="http://schemas.openxmlformats.org/package/2006/relationships"><Relationship Id="rId3" Type="http://schemas.openxmlformats.org/officeDocument/2006/relationships/image" Target="../media/image279.png"/><Relationship Id="rId4" Type="http://schemas.openxmlformats.org/officeDocument/2006/relationships/image" Target="../media/image280.png"/><Relationship Id="rId5" Type="http://schemas.microsoft.com/office/2007/relationships/hdphoto" Target="../media/hdphoto4.wdp"/><Relationship Id="rId6" Type="http://schemas.openxmlformats.org/officeDocument/2006/relationships/image" Target="../media/image278.png"/><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3.png"/><Relationship Id="rId5" Type="http://schemas.openxmlformats.org/officeDocument/2006/relationships/image" Target="../media/image53.png"/><Relationship Id="rId6" Type="http://schemas.openxmlformats.org/officeDocument/2006/relationships/image" Target="../media/image56.png"/><Relationship Id="rId7"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1.png"/></Relationships>
</file>

<file path=ppt/slides/_rels/slide141.xml.rels><?xml version="1.0" encoding="UTF-8" standalone="yes"?>
<Relationships xmlns="http://schemas.openxmlformats.org/package/2006/relationships"><Relationship Id="rId3" Type="http://schemas.openxmlformats.org/officeDocument/2006/relationships/image" Target="../media/image282.png"/><Relationship Id="rId4" Type="http://schemas.openxmlformats.org/officeDocument/2006/relationships/image" Target="../media/image281.png"/><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142.xml.rels><?xml version="1.0" encoding="UTF-8" standalone="yes"?>
<Relationships xmlns="http://schemas.openxmlformats.org/package/2006/relationships"><Relationship Id="rId3" Type="http://schemas.openxmlformats.org/officeDocument/2006/relationships/image" Target="../media/image283.png"/><Relationship Id="rId4" Type="http://schemas.openxmlformats.org/officeDocument/2006/relationships/image" Target="../media/image281.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4.png"/></Relationships>
</file>

<file path=ppt/slides/_rels/slide144.xml.rels><?xml version="1.0" encoding="UTF-8" standalone="yes"?>
<Relationships xmlns="http://schemas.openxmlformats.org/package/2006/relationships"><Relationship Id="rId3" Type="http://schemas.openxmlformats.org/officeDocument/2006/relationships/image" Target="../media/image285.png"/><Relationship Id="rId4" Type="http://schemas.openxmlformats.org/officeDocument/2006/relationships/image" Target="../media/image286.png"/><Relationship Id="rId5" Type="http://schemas.openxmlformats.org/officeDocument/2006/relationships/image" Target="../media/image284.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7.png"/></Relationships>
</file>

<file path=ppt/slides/_rels/slide148.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9.png"/><Relationship Id="rId5" Type="http://schemas.openxmlformats.org/officeDocument/2006/relationships/image" Target="../media/image290.png"/><Relationship Id="rId6" Type="http://schemas.openxmlformats.org/officeDocument/2006/relationships/image" Target="../media/image287.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53.png"/><Relationship Id="rId6" Type="http://schemas.openxmlformats.org/officeDocument/2006/relationships/image" Target="../media/image59.png"/><Relationship Id="rId7" Type="http://schemas.openxmlformats.org/officeDocument/2006/relationships/image" Target="../media/image67.png"/><Relationship Id="rId8"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1.png"/></Relationships>
</file>

<file path=ppt/slides/_rels/slide152.xml.rels><?xml version="1.0" encoding="UTF-8" standalone="yes"?>
<Relationships xmlns="http://schemas.openxmlformats.org/package/2006/relationships"><Relationship Id="rId3" Type="http://schemas.openxmlformats.org/officeDocument/2006/relationships/image" Target="../media/image200.png"/><Relationship Id="rId4" Type="http://schemas.openxmlformats.org/officeDocument/2006/relationships/image" Target="../media/image292.png"/><Relationship Id="rId5" Type="http://schemas.openxmlformats.org/officeDocument/2006/relationships/image" Target="../media/image293.png"/><Relationship Id="rId6" Type="http://schemas.openxmlformats.org/officeDocument/2006/relationships/image" Target="../media/image197.png"/><Relationship Id="rId7" Type="http://schemas.openxmlformats.org/officeDocument/2006/relationships/image" Target="../media/image294.png"/><Relationship Id="rId8" Type="http://schemas.openxmlformats.org/officeDocument/2006/relationships/image" Target="../media/image295.png"/><Relationship Id="rId9" Type="http://schemas.openxmlformats.org/officeDocument/2006/relationships/image" Target="../media/image296.png"/><Relationship Id="rId10" Type="http://schemas.openxmlformats.org/officeDocument/2006/relationships/image" Target="../media/image297.png"/><Relationship Id="rId11" Type="http://schemas.openxmlformats.org/officeDocument/2006/relationships/image" Target="../media/image291.png"/><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8.png"/></Relationships>
</file>

<file path=ppt/slides/_rels/slide156.xml.rels><?xml version="1.0" encoding="UTF-8" standalone="yes"?>
<Relationships xmlns="http://schemas.openxmlformats.org/package/2006/relationships"><Relationship Id="rId11" Type="http://schemas.openxmlformats.org/officeDocument/2006/relationships/image" Target="../media/image307.jpeg"/><Relationship Id="rId12" Type="http://schemas.openxmlformats.org/officeDocument/2006/relationships/image" Target="../media/image308.png"/><Relationship Id="rId13" Type="http://schemas.openxmlformats.org/officeDocument/2006/relationships/image" Target="../media/image309.png"/><Relationship Id="rId14" Type="http://schemas.openxmlformats.org/officeDocument/2006/relationships/image" Target="../media/image47.png"/><Relationship Id="rId15" Type="http://schemas.openxmlformats.org/officeDocument/2006/relationships/image" Target="../media/image298.png"/><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299.png"/><Relationship Id="rId4" Type="http://schemas.openxmlformats.org/officeDocument/2006/relationships/image" Target="../media/image300.png"/><Relationship Id="rId5" Type="http://schemas.openxmlformats.org/officeDocument/2006/relationships/image" Target="../media/image301.png"/><Relationship Id="rId6" Type="http://schemas.openxmlformats.org/officeDocument/2006/relationships/image" Target="../media/image302.png"/><Relationship Id="rId7" Type="http://schemas.openxmlformats.org/officeDocument/2006/relationships/image" Target="../media/image303.png"/><Relationship Id="rId8" Type="http://schemas.openxmlformats.org/officeDocument/2006/relationships/image" Target="../media/image304.png"/><Relationship Id="rId9" Type="http://schemas.openxmlformats.org/officeDocument/2006/relationships/image" Target="../media/image305.png"/><Relationship Id="rId10" Type="http://schemas.openxmlformats.org/officeDocument/2006/relationships/image" Target="../media/image306.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0.png"/></Relationships>
</file>

<file path=ppt/slides/_rels/slide16.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160.xml.rels><?xml version="1.0" encoding="UTF-8" standalone="yes"?>
<Relationships xmlns="http://schemas.openxmlformats.org/package/2006/relationships"><Relationship Id="rId3" Type="http://schemas.openxmlformats.org/officeDocument/2006/relationships/image" Target="../media/image311.png"/><Relationship Id="rId4" Type="http://schemas.openxmlformats.org/officeDocument/2006/relationships/image" Target="../media/image312.png"/><Relationship Id="rId5" Type="http://schemas.openxmlformats.org/officeDocument/2006/relationships/image" Target="../media/image313.png"/><Relationship Id="rId6" Type="http://schemas.openxmlformats.org/officeDocument/2006/relationships/image" Target="../media/image314.png"/><Relationship Id="rId7" Type="http://schemas.openxmlformats.org/officeDocument/2006/relationships/image" Target="../media/image199.png"/><Relationship Id="rId8" Type="http://schemas.openxmlformats.org/officeDocument/2006/relationships/image" Target="../media/image304.png"/><Relationship Id="rId9" Type="http://schemas.openxmlformats.org/officeDocument/2006/relationships/image" Target="../media/image47.png"/><Relationship Id="rId10" Type="http://schemas.openxmlformats.org/officeDocument/2006/relationships/image" Target="../media/image310.png"/><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15.png"/></Relationships>
</file>

<file path=ppt/slides/_rels/slide163.xml.rels><?xml version="1.0" encoding="UTF-8" standalone="yes"?>
<Relationships xmlns="http://schemas.openxmlformats.org/package/2006/relationships"><Relationship Id="rId11" Type="http://schemas.openxmlformats.org/officeDocument/2006/relationships/image" Target="../media/image323.png"/><Relationship Id="rId12" Type="http://schemas.openxmlformats.org/officeDocument/2006/relationships/image" Target="../media/image324.png"/><Relationship Id="rId13" Type="http://schemas.openxmlformats.org/officeDocument/2006/relationships/image" Target="../media/image325.png"/><Relationship Id="rId14" Type="http://schemas.openxmlformats.org/officeDocument/2006/relationships/image" Target="../media/image326.png"/><Relationship Id="rId15" Type="http://schemas.openxmlformats.org/officeDocument/2006/relationships/image" Target="../media/image47.png"/><Relationship Id="rId16" Type="http://schemas.openxmlformats.org/officeDocument/2006/relationships/image" Target="../media/image315.png"/><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13.png"/><Relationship Id="rId4" Type="http://schemas.openxmlformats.org/officeDocument/2006/relationships/image" Target="../media/image316.png"/><Relationship Id="rId5" Type="http://schemas.openxmlformats.org/officeDocument/2006/relationships/image" Target="../media/image317.jpeg"/><Relationship Id="rId6" Type="http://schemas.openxmlformats.org/officeDocument/2006/relationships/image" Target="../media/image318.jpeg"/><Relationship Id="rId7" Type="http://schemas.openxmlformats.org/officeDocument/2006/relationships/image" Target="../media/image319.jpeg"/><Relationship Id="rId8" Type="http://schemas.openxmlformats.org/officeDocument/2006/relationships/image" Target="../media/image320.png"/><Relationship Id="rId9" Type="http://schemas.openxmlformats.org/officeDocument/2006/relationships/image" Target="../media/image321.png"/><Relationship Id="rId10" Type="http://schemas.openxmlformats.org/officeDocument/2006/relationships/image" Target="../media/image322.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7.png"/></Relationships>
</file>

<file path=ppt/slides/_rels/slide167.xml.rels><?xml version="1.0" encoding="UTF-8" standalone="yes"?>
<Relationships xmlns="http://schemas.openxmlformats.org/package/2006/relationships"><Relationship Id="rId11" Type="http://schemas.openxmlformats.org/officeDocument/2006/relationships/image" Target="../media/image333.png"/><Relationship Id="rId12" Type="http://schemas.openxmlformats.org/officeDocument/2006/relationships/image" Target="../media/image334.png"/><Relationship Id="rId13" Type="http://schemas.openxmlformats.org/officeDocument/2006/relationships/image" Target="../media/image335.png"/><Relationship Id="rId14" Type="http://schemas.openxmlformats.org/officeDocument/2006/relationships/image" Target="../media/image336.png"/><Relationship Id="rId15" Type="http://schemas.openxmlformats.org/officeDocument/2006/relationships/image" Target="../media/image47.png"/><Relationship Id="rId16" Type="http://schemas.openxmlformats.org/officeDocument/2006/relationships/image" Target="../media/image327.png"/><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28.png"/><Relationship Id="rId4" Type="http://schemas.openxmlformats.org/officeDocument/2006/relationships/image" Target="../media/image311.png"/><Relationship Id="rId5" Type="http://schemas.openxmlformats.org/officeDocument/2006/relationships/image" Target="../media/image329.png"/><Relationship Id="rId6" Type="http://schemas.openxmlformats.org/officeDocument/2006/relationships/image" Target="../media/image330.png"/><Relationship Id="rId7" Type="http://schemas.openxmlformats.org/officeDocument/2006/relationships/image" Target="../media/image323.png"/><Relationship Id="rId8" Type="http://schemas.openxmlformats.org/officeDocument/2006/relationships/image" Target="../media/image320.png"/><Relationship Id="rId9" Type="http://schemas.openxmlformats.org/officeDocument/2006/relationships/image" Target="../media/image331.png"/><Relationship Id="rId10" Type="http://schemas.openxmlformats.org/officeDocument/2006/relationships/image" Target="../media/image332.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53.png"/><Relationship Id="rId5"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image" Target="../media/image74.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37.emf"/></Relationships>
</file>

<file path=ppt/slides/_rels/slide171.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23.png"/><Relationship Id="rId5" Type="http://schemas.openxmlformats.org/officeDocument/2006/relationships/image" Target="../media/image320.png"/><Relationship Id="rId6" Type="http://schemas.openxmlformats.org/officeDocument/2006/relationships/image" Target="../media/image339.png"/><Relationship Id="rId7" Type="http://schemas.openxmlformats.org/officeDocument/2006/relationships/image" Target="../media/image340.png"/><Relationship Id="rId8" Type="http://schemas.openxmlformats.org/officeDocument/2006/relationships/image" Target="../media/image341.png"/><Relationship Id="rId9" Type="http://schemas.openxmlformats.org/officeDocument/2006/relationships/image" Target="../media/image47.png"/><Relationship Id="rId10" Type="http://schemas.openxmlformats.org/officeDocument/2006/relationships/image" Target="../media/image337.emf"/><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42.png"/></Relationships>
</file>

<file path=ppt/slides/_rels/slide174.xml.rels><?xml version="1.0" encoding="UTF-8" standalone="yes"?>
<Relationships xmlns="http://schemas.openxmlformats.org/package/2006/relationships"><Relationship Id="rId11" Type="http://schemas.openxmlformats.org/officeDocument/2006/relationships/image" Target="../media/image346.jpeg"/><Relationship Id="rId12" Type="http://schemas.openxmlformats.org/officeDocument/2006/relationships/image" Target="../media/image347.png"/><Relationship Id="rId13" Type="http://schemas.openxmlformats.org/officeDocument/2006/relationships/image" Target="../media/image348.png"/><Relationship Id="rId14" Type="http://schemas.openxmlformats.org/officeDocument/2006/relationships/image" Target="../media/image349.png"/><Relationship Id="rId15" Type="http://schemas.openxmlformats.org/officeDocument/2006/relationships/image" Target="../media/image350.jpeg"/><Relationship Id="rId16" Type="http://schemas.openxmlformats.org/officeDocument/2006/relationships/image" Target="../media/image320.png"/><Relationship Id="rId17" Type="http://schemas.openxmlformats.org/officeDocument/2006/relationships/image" Target="../media/image342.png"/><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13.png"/><Relationship Id="rId4" Type="http://schemas.openxmlformats.org/officeDocument/2006/relationships/image" Target="../media/image329.png"/><Relationship Id="rId5" Type="http://schemas.openxmlformats.org/officeDocument/2006/relationships/image" Target="../media/image334.png"/><Relationship Id="rId6" Type="http://schemas.openxmlformats.org/officeDocument/2006/relationships/image" Target="../media/image335.png"/><Relationship Id="rId7" Type="http://schemas.openxmlformats.org/officeDocument/2006/relationships/image" Target="../media/image336.png"/><Relationship Id="rId8" Type="http://schemas.openxmlformats.org/officeDocument/2006/relationships/image" Target="../media/image343.png"/><Relationship Id="rId9" Type="http://schemas.openxmlformats.org/officeDocument/2006/relationships/image" Target="../media/image344.png"/><Relationship Id="rId10" Type="http://schemas.openxmlformats.org/officeDocument/2006/relationships/image" Target="../media/image345.jpe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1.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2.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9.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180.xml.rels><?xml version="1.0" encoding="UTF-8" standalone="yes"?>
<Relationships xmlns="http://schemas.openxmlformats.org/package/2006/relationships"><Relationship Id="rId3" Type="http://schemas.openxmlformats.org/officeDocument/2006/relationships/image" Target="../media/image353.emf"/><Relationship Id="rId4" Type="http://schemas.openxmlformats.org/officeDocument/2006/relationships/image" Target="../media/image352.png"/><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4.png"/></Relationships>
</file>

<file path=ppt/slides/_rels/slide183.xml.rels><?xml version="1.0" encoding="UTF-8" standalone="yes"?>
<Relationships xmlns="http://schemas.openxmlformats.org/package/2006/relationships"><Relationship Id="rId3" Type="http://schemas.openxmlformats.org/officeDocument/2006/relationships/image" Target="../media/image354.png"/><Relationship Id="rId4" Type="http://schemas.openxmlformats.org/officeDocument/2006/relationships/image" Target="../media/image355.png"/><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5.xml.rels><?xml version="1.0" encoding="UTF-8" standalone="yes"?>
<Relationships xmlns="http://schemas.openxmlformats.org/package/2006/relationships"><Relationship Id="rId3" Type="http://schemas.openxmlformats.org/officeDocument/2006/relationships/image" Target="../media/image357.jpeg"/><Relationship Id="rId4" Type="http://schemas.openxmlformats.org/officeDocument/2006/relationships/image" Target="../media/image358.jpeg"/><Relationship Id="rId5" Type="http://schemas.openxmlformats.org/officeDocument/2006/relationships/image" Target="../media/image359.jpeg"/><Relationship Id="rId6" Type="http://schemas.openxmlformats.org/officeDocument/2006/relationships/image" Target="../media/image360.jpeg"/><Relationship Id="rId1" Type="http://schemas.openxmlformats.org/officeDocument/2006/relationships/slideLayout" Target="../slideLayouts/slideLayout14.xml"/><Relationship Id="rId2" Type="http://schemas.openxmlformats.org/officeDocument/2006/relationships/image" Target="../media/image356.jpe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1.png"/></Relationships>
</file>

<file path=ppt/slides/_rels/slide187.xml.rels><?xml version="1.0" encoding="UTF-8" standalone="yes"?>
<Relationships xmlns="http://schemas.openxmlformats.org/package/2006/relationships"><Relationship Id="rId3" Type="http://schemas.openxmlformats.org/officeDocument/2006/relationships/image" Target="../media/image361.png"/><Relationship Id="rId4" Type="http://schemas.openxmlformats.org/officeDocument/2006/relationships/image" Target="../media/image362.png"/><Relationship Id="rId5" Type="http://schemas.openxmlformats.org/officeDocument/2006/relationships/image" Target="../media/image363.png"/><Relationship Id="rId6" Type="http://schemas.openxmlformats.org/officeDocument/2006/relationships/image" Target="../media/image364.pn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5.pn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9.png"/><Relationship Id="rId5" Type="http://schemas.openxmlformats.org/officeDocument/2006/relationships/image" Target="../media/image77.png"/><Relationship Id="rId6"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190.xml.rels><?xml version="1.0" encoding="UTF-8" standalone="yes"?>
<Relationships xmlns="http://schemas.openxmlformats.org/package/2006/relationships"><Relationship Id="rId3" Type="http://schemas.openxmlformats.org/officeDocument/2006/relationships/image" Target="../media/image365.png"/><Relationship Id="rId4" Type="http://schemas.openxmlformats.org/officeDocument/2006/relationships/image" Target="../media/image366.png"/><Relationship Id="rId5" Type="http://schemas.openxmlformats.org/officeDocument/2006/relationships/image" Target="../media/image364.png"/><Relationship Id="rId6" Type="http://schemas.openxmlformats.org/officeDocument/2006/relationships/image" Target="../media/image24.png"/><Relationship Id="rId7" Type="http://schemas.openxmlformats.org/officeDocument/2006/relationships/image" Target="../media/image367.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191.xml.rels><?xml version="1.0" encoding="UTF-8" standalone="yes"?>
<Relationships xmlns="http://schemas.openxmlformats.org/package/2006/relationships"><Relationship Id="rId3" Type="http://schemas.openxmlformats.org/officeDocument/2006/relationships/image" Target="../media/image369.jpeg"/><Relationship Id="rId4" Type="http://schemas.openxmlformats.org/officeDocument/2006/relationships/image" Target="../media/image370.jpeg"/><Relationship Id="rId5" Type="http://schemas.openxmlformats.org/officeDocument/2006/relationships/image" Target="../media/image371.jpeg"/><Relationship Id="rId1" Type="http://schemas.openxmlformats.org/officeDocument/2006/relationships/slideLayout" Target="../slideLayouts/slideLayout14.xml"/><Relationship Id="rId2" Type="http://schemas.openxmlformats.org/officeDocument/2006/relationships/image" Target="../media/image368.jpe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72.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2.png"/><Relationship Id="rId3" Type="http://schemas.openxmlformats.org/officeDocument/2006/relationships/image" Target="../media/image373.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4.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0" Type="http://schemas.openxmlformats.org/officeDocument/2006/relationships/image" Target="../media/image24.png"/><Relationship Id="rId21" Type="http://schemas.openxmlformats.org/officeDocument/2006/relationships/image" Target="../media/image25.png"/><Relationship Id="rId22" Type="http://schemas.openxmlformats.org/officeDocument/2006/relationships/image" Target="../media/image26.png"/><Relationship Id="rId23" Type="http://schemas.openxmlformats.org/officeDocument/2006/relationships/image" Target="../media/image27.png"/><Relationship Id="rId24" Type="http://schemas.openxmlformats.org/officeDocument/2006/relationships/image" Target="../media/image28.png"/><Relationship Id="rId25" Type="http://schemas.openxmlformats.org/officeDocument/2006/relationships/image" Target="../media/image29.png"/><Relationship Id="rId26" Type="http://schemas.openxmlformats.org/officeDocument/2006/relationships/image" Target="../media/image30.png"/><Relationship Id="rId27" Type="http://schemas.openxmlformats.org/officeDocument/2006/relationships/image" Target="../media/image31.png"/><Relationship Id="rId28" Type="http://schemas.openxmlformats.org/officeDocument/2006/relationships/image" Target="../media/image32.png"/><Relationship Id="rId29" Type="http://schemas.openxmlformats.org/officeDocument/2006/relationships/image" Target="../media/image33.png"/><Relationship Id="rId1" Type="http://schemas.openxmlformats.org/officeDocument/2006/relationships/slideLayout" Target="../slideLayouts/slideLayout19.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30" Type="http://schemas.openxmlformats.org/officeDocument/2006/relationships/image" Target="../media/image34.png"/><Relationship Id="rId31" Type="http://schemas.openxmlformats.org/officeDocument/2006/relationships/image" Target="../media/image35.png"/><Relationship Id="rId32" Type="http://schemas.openxmlformats.org/officeDocument/2006/relationships/image" Target="../media/image36.png"/><Relationship Id="rId9" Type="http://schemas.openxmlformats.org/officeDocument/2006/relationships/image" Target="../media/image13.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33" Type="http://schemas.openxmlformats.org/officeDocument/2006/relationships/image" Target="../media/image37.png"/><Relationship Id="rId34" Type="http://schemas.openxmlformats.org/officeDocument/2006/relationships/image" Target="../media/image38.png"/><Relationship Id="rId10" Type="http://schemas.openxmlformats.org/officeDocument/2006/relationships/image" Target="../media/image14.png"/><Relationship Id="rId11" Type="http://schemas.openxmlformats.org/officeDocument/2006/relationships/image" Target="../media/image15.png"/><Relationship Id="rId12" Type="http://schemas.openxmlformats.org/officeDocument/2006/relationships/image" Target="../media/image16.png"/><Relationship Id="rId13" Type="http://schemas.openxmlformats.org/officeDocument/2006/relationships/image" Target="../media/image17.png"/><Relationship Id="rId14" Type="http://schemas.openxmlformats.org/officeDocument/2006/relationships/image" Target="../media/image18.png"/><Relationship Id="rId15" Type="http://schemas.openxmlformats.org/officeDocument/2006/relationships/image" Target="../media/image19.png"/><Relationship Id="rId16" Type="http://schemas.openxmlformats.org/officeDocument/2006/relationships/image" Target="../media/image20.png"/><Relationship Id="rId17" Type="http://schemas.openxmlformats.org/officeDocument/2006/relationships/image" Target="../media/image21.png"/><Relationship Id="rId18" Type="http://schemas.openxmlformats.org/officeDocument/2006/relationships/image" Target="../media/image22.png"/><Relationship Id="rId19"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78.png"/><Relationship Id="rId5" Type="http://schemas.openxmlformats.org/officeDocument/2006/relationships/image" Target="../media/image79.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9.png"/><Relationship Id="rId5" Type="http://schemas.openxmlformats.org/officeDocument/2006/relationships/image" Target="../media/image80.png"/><Relationship Id="rId6"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9.png"/><Relationship Id="rId5" Type="http://schemas.openxmlformats.org/officeDocument/2006/relationships/image" Target="../media/image67.png"/><Relationship Id="rId6" Type="http://schemas.openxmlformats.org/officeDocument/2006/relationships/image" Target="../media/image68.png"/><Relationship Id="rId7" Type="http://schemas.openxmlformats.org/officeDocument/2006/relationships/image" Target="../media/image89.png"/><Relationship Id="rId8"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25.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53.png"/><Relationship Id="rId5" Type="http://schemas.openxmlformats.org/officeDocument/2006/relationships/image" Target="../media/image59.png"/><Relationship Id="rId6" Type="http://schemas.openxmlformats.org/officeDocument/2006/relationships/image" Target="../media/image80.png"/><Relationship Id="rId7"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91.png"/><Relationship Id="rId5" Type="http://schemas.openxmlformats.org/officeDocument/2006/relationships/image" Target="../media/image94.png"/><Relationship Id="rId6" Type="http://schemas.openxmlformats.org/officeDocument/2006/relationships/image" Target="../media/image95.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63.png"/><Relationship Id="rId5" Type="http://schemas.openxmlformats.org/officeDocument/2006/relationships/image" Target="../media/image53.png"/><Relationship Id="rId6" Type="http://schemas.openxmlformats.org/officeDocument/2006/relationships/image" Target="../media/image59.png"/><Relationship Id="rId7" Type="http://schemas.openxmlformats.org/officeDocument/2006/relationships/image" Target="../media/image64.png"/><Relationship Id="rId8"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82.png"/></Relationships>
</file>

<file path=ppt/slides/_rels/slide29.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3.png"/><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99.png"/><Relationship Id="rId6" Type="http://schemas.openxmlformats.org/officeDocument/2006/relationships/image" Target="../media/image84.png"/><Relationship Id="rId7" Type="http://schemas.openxmlformats.org/officeDocument/2006/relationships/image" Target="../media/image100.png"/><Relationship Id="rId8"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31.xml.rels><?xml version="1.0" encoding="UTF-8" standalone="yes"?>
<Relationships xmlns="http://schemas.openxmlformats.org/package/2006/relationships"><Relationship Id="rId3" Type="http://schemas.openxmlformats.org/officeDocument/2006/relationships/image" Target="../media/image102.png"/><Relationship Id="rId4" Type="http://schemas.openxmlformats.org/officeDocument/2006/relationships/image" Target="../media/image103.png"/><Relationship Id="rId5" Type="http://schemas.openxmlformats.org/officeDocument/2006/relationships/image" Target="../media/image104.jpeg"/><Relationship Id="rId6" Type="http://schemas.openxmlformats.org/officeDocument/2006/relationships/image" Target="../media/image105.jpeg"/><Relationship Id="rId7" Type="http://schemas.openxmlformats.org/officeDocument/2006/relationships/image" Target="../media/image106.png"/><Relationship Id="rId8" Type="http://schemas.openxmlformats.org/officeDocument/2006/relationships/image" Target="../media/image107.png"/><Relationship Id="rId9" Type="http://schemas.openxmlformats.org/officeDocument/2006/relationships/image" Target="../media/image108.png"/><Relationship Id="rId10" Type="http://schemas.openxmlformats.org/officeDocument/2006/relationships/image" Target="../media/image39.png"/><Relationship Id="rId1" Type="http://schemas.openxmlformats.org/officeDocument/2006/relationships/slideLayout" Target="../slideLayouts/slideLayout9.xml"/><Relationship Id="rId2" Type="http://schemas.openxmlformats.org/officeDocument/2006/relationships/image" Target="../media/image4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111.png"/><Relationship Id="rId6"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5.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113.png"/><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6.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114.png"/><Relationship Id="rId6"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7.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69.png"/><Relationship Id="rId6" Type="http://schemas.openxmlformats.org/officeDocument/2006/relationships/image" Target="../media/image115.png"/><Relationship Id="rId7"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38.xml.rels><?xml version="1.0" encoding="UTF-8" standalone="yes"?>
<Relationships xmlns="http://schemas.openxmlformats.org/package/2006/relationships"><Relationship Id="rId3" Type="http://schemas.openxmlformats.org/officeDocument/2006/relationships/image" Target="../media/image118.jpeg"/><Relationship Id="rId4"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117.jpeg"/></Relationships>
</file>

<file path=ppt/slides/_rels/slide39.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10.png"/><Relationship Id="rId5" Type="http://schemas.openxmlformats.org/officeDocument/2006/relationships/image" Target="../media/image98.png"/><Relationship Id="rId6" Type="http://schemas.openxmlformats.org/officeDocument/2006/relationships/image" Target="../media/image121.png"/><Relationship Id="rId7"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9.png"/></Relationships>
</file>

<file path=ppt/slides/_rels/slide40.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121.png"/><Relationship Id="rId6" Type="http://schemas.openxmlformats.org/officeDocument/2006/relationships/image" Target="../media/image122.png"/><Relationship Id="rId7" Type="http://schemas.openxmlformats.org/officeDocument/2006/relationships/image" Target="../media/image123.png"/><Relationship Id="rId8" Type="http://schemas.openxmlformats.org/officeDocument/2006/relationships/image" Target="../media/image124.png"/><Relationship Id="rId9"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41.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10.png"/><Relationship Id="rId5" Type="http://schemas.openxmlformats.org/officeDocument/2006/relationships/image" Target="../media/image98.png"/><Relationship Id="rId6" Type="http://schemas.openxmlformats.org/officeDocument/2006/relationships/image" Target="../media/image121.png"/><Relationship Id="rId7"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42.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98.png"/><Relationship Id="rId5" Type="http://schemas.openxmlformats.org/officeDocument/2006/relationships/image" Target="../media/image121.png"/><Relationship Id="rId6" Type="http://schemas.openxmlformats.org/officeDocument/2006/relationships/image" Target="../media/image122.png"/><Relationship Id="rId7" Type="http://schemas.openxmlformats.org/officeDocument/2006/relationships/image" Target="../media/image126.png"/><Relationship Id="rId8" Type="http://schemas.openxmlformats.org/officeDocument/2006/relationships/image" Target="../media/image127.png"/><Relationship Id="rId9"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43.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21.png"/><Relationship Id="rId5" Type="http://schemas.openxmlformats.org/officeDocument/2006/relationships/image" Target="../media/image128.png"/><Relationship Id="rId6" Type="http://schemas.openxmlformats.org/officeDocument/2006/relationships/image" Target="../media/image99.png"/><Relationship Id="rId7"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44.xml.rels><?xml version="1.0" encoding="UTF-8" standalone="yes"?>
<Relationships xmlns="http://schemas.openxmlformats.org/package/2006/relationships"><Relationship Id="rId3" Type="http://schemas.openxmlformats.org/officeDocument/2006/relationships/image" Target="../media/image98.png"/><Relationship Id="rId4" Type="http://schemas.openxmlformats.org/officeDocument/2006/relationships/image" Target="../media/image110.png"/><Relationship Id="rId5" Type="http://schemas.openxmlformats.org/officeDocument/2006/relationships/image" Target="../media/image129.png"/><Relationship Id="rId6" Type="http://schemas.openxmlformats.org/officeDocument/2006/relationships/image" Target="../media/image130.png"/><Relationship Id="rId7" Type="http://schemas.openxmlformats.org/officeDocument/2006/relationships/image" Target="../media/image131.png"/><Relationship Id="rId1" Type="http://schemas.openxmlformats.org/officeDocument/2006/relationships/slideLayout" Target="../slideLayouts/slideLayout9.xml"/><Relationship Id="rId2" Type="http://schemas.openxmlformats.org/officeDocument/2006/relationships/image" Target="../media/image121.png"/></Relationships>
</file>

<file path=ppt/slides/_rels/slide45.xml.rels><?xml version="1.0" encoding="UTF-8" standalone="yes"?>
<Relationships xmlns="http://schemas.openxmlformats.org/package/2006/relationships"><Relationship Id="rId3" Type="http://schemas.openxmlformats.org/officeDocument/2006/relationships/image" Target="../media/image98.png"/><Relationship Id="rId4" Type="http://schemas.openxmlformats.org/officeDocument/2006/relationships/image" Target="../media/image110.png"/><Relationship Id="rId5" Type="http://schemas.openxmlformats.org/officeDocument/2006/relationships/image" Target="../media/image129.png"/><Relationship Id="rId6" Type="http://schemas.openxmlformats.org/officeDocument/2006/relationships/image" Target="../media/image130.png"/><Relationship Id="rId7" Type="http://schemas.openxmlformats.org/officeDocument/2006/relationships/image" Target="../media/image132.png"/><Relationship Id="rId1" Type="http://schemas.openxmlformats.org/officeDocument/2006/relationships/slideLayout" Target="../slideLayouts/slideLayout9.xml"/><Relationship Id="rId2" Type="http://schemas.openxmlformats.org/officeDocument/2006/relationships/image" Target="../media/image121.png"/></Relationships>
</file>

<file path=ppt/slides/_rels/slide46.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98.png"/><Relationship Id="rId5" Type="http://schemas.openxmlformats.org/officeDocument/2006/relationships/image" Target="../media/image135.png"/><Relationship Id="rId6" Type="http://schemas.openxmlformats.org/officeDocument/2006/relationships/image" Target="../media/image136.png"/><Relationship Id="rId7" Type="http://schemas.openxmlformats.org/officeDocument/2006/relationships/image" Target="../media/image112.png"/><Relationship Id="rId8" Type="http://schemas.openxmlformats.org/officeDocument/2006/relationships/image" Target="../media/image122.png"/><Relationship Id="rId9" Type="http://schemas.openxmlformats.org/officeDocument/2006/relationships/image" Target="../media/image110.png"/><Relationship Id="rId10"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39.png"/><Relationship Id="rId5" Type="http://schemas.openxmlformats.org/officeDocument/2006/relationships/image" Target="../media/image139.png"/><Relationship Id="rId6" Type="http://schemas.openxmlformats.org/officeDocument/2006/relationships/image" Target="../media/image140.jpeg"/><Relationship Id="rId7" Type="http://schemas.openxmlformats.org/officeDocument/2006/relationships/image" Target="../media/image141.jpeg"/><Relationship Id="rId8" Type="http://schemas.openxmlformats.org/officeDocument/2006/relationships/image" Target="../media/image142.png"/><Relationship Id="rId1" Type="http://schemas.openxmlformats.org/officeDocument/2006/relationships/slideLayout" Target="../slideLayouts/slideLayout9.xml"/><Relationship Id="rId2" Type="http://schemas.openxmlformats.org/officeDocument/2006/relationships/image" Target="../media/image13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50.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10.png"/><Relationship Id="rId5" Type="http://schemas.openxmlformats.org/officeDocument/2006/relationships/image" Target="../media/image129.png"/><Relationship Id="rId6" Type="http://schemas.openxmlformats.org/officeDocument/2006/relationships/image" Target="../media/image144.png"/><Relationship Id="rId7" Type="http://schemas.openxmlformats.org/officeDocument/2006/relationships/image" Target="../media/image99.png"/><Relationship Id="rId8" Type="http://schemas.openxmlformats.org/officeDocument/2006/relationships/image" Target="../media/image130.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1.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29.png"/><Relationship Id="rId5" Type="http://schemas.openxmlformats.org/officeDocument/2006/relationships/image" Target="../media/image144.png"/><Relationship Id="rId6" Type="http://schemas.openxmlformats.org/officeDocument/2006/relationships/image" Target="../media/image99.png"/><Relationship Id="rId7" Type="http://schemas.openxmlformats.org/officeDocument/2006/relationships/image" Target="../media/image130.png"/><Relationship Id="rId1" Type="http://schemas.openxmlformats.org/officeDocument/2006/relationships/slideLayout" Target="../slideLayouts/slideLayout2.xml"/><Relationship Id="rId2" Type="http://schemas.openxmlformats.org/officeDocument/2006/relationships/image" Target="../media/image145.png"/></Relationships>
</file>

<file path=ppt/slides/_rels/slide52.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29.png"/><Relationship Id="rId5" Type="http://schemas.openxmlformats.org/officeDocument/2006/relationships/image" Target="../media/image144.png"/><Relationship Id="rId6" Type="http://schemas.openxmlformats.org/officeDocument/2006/relationships/image" Target="../media/image99.png"/><Relationship Id="rId7" Type="http://schemas.openxmlformats.org/officeDocument/2006/relationships/image" Target="../media/image147.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53.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35.png"/><Relationship Id="rId5" Type="http://schemas.openxmlformats.org/officeDocument/2006/relationships/image" Target="../media/image99.png"/><Relationship Id="rId6" Type="http://schemas.openxmlformats.org/officeDocument/2006/relationships/image" Target="../media/image122.png"/><Relationship Id="rId7" Type="http://schemas.openxmlformats.org/officeDocument/2006/relationships/image" Target="../media/image149.png"/><Relationship Id="rId8" Type="http://schemas.openxmlformats.org/officeDocument/2006/relationships/image" Target="../media/image137.png"/><Relationship Id="rId9"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54.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10.png"/><Relationship Id="rId5" Type="http://schemas.openxmlformats.org/officeDocument/2006/relationships/image" Target="../media/image129.png"/><Relationship Id="rId6" Type="http://schemas.openxmlformats.org/officeDocument/2006/relationships/image" Target="../media/image144.png"/><Relationship Id="rId7" Type="http://schemas.openxmlformats.org/officeDocument/2006/relationships/image" Target="../media/image150.png"/><Relationship Id="rId8" Type="http://schemas.openxmlformats.org/officeDocument/2006/relationships/image" Target="../media/image153.png"/><Relationship Id="rId9"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151.png"/></Relationships>
</file>

<file path=ppt/slides/_rels/slide55.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35.png"/><Relationship Id="rId5" Type="http://schemas.openxmlformats.org/officeDocument/2006/relationships/image" Target="../media/image149.png"/><Relationship Id="rId6" Type="http://schemas.openxmlformats.org/officeDocument/2006/relationships/image" Target="../media/image155.png"/><Relationship Id="rId7" Type="http://schemas.openxmlformats.org/officeDocument/2006/relationships/image" Target="../media/image156.png"/><Relationship Id="rId8" Type="http://schemas.openxmlformats.org/officeDocument/2006/relationships/image" Target="../media/image150.png"/><Relationship Id="rId9" Type="http://schemas.openxmlformats.org/officeDocument/2006/relationships/image" Target="../media/image157.png"/><Relationship Id="rId10"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image" Target="../media/image154.png"/></Relationships>
</file>

<file path=ppt/slides/_rels/slide56.xml.rels><?xml version="1.0" encoding="UTF-8" standalone="yes"?>
<Relationships xmlns="http://schemas.openxmlformats.org/package/2006/relationships"><Relationship Id="rId3" Type="http://schemas.openxmlformats.org/officeDocument/2006/relationships/image" Target="../media/image129.png"/><Relationship Id="rId4" Type="http://schemas.openxmlformats.org/officeDocument/2006/relationships/image" Target="../media/image144.png"/><Relationship Id="rId5" Type="http://schemas.openxmlformats.org/officeDocument/2006/relationships/image" Target="../media/image155.png"/><Relationship Id="rId6" Type="http://schemas.openxmlformats.org/officeDocument/2006/relationships/image" Target="../media/image150.png"/><Relationship Id="rId7" Type="http://schemas.openxmlformats.org/officeDocument/2006/relationships/image" Target="../media/image153.png"/><Relationship Id="rId8" Type="http://schemas.openxmlformats.org/officeDocument/2006/relationships/image" Target="../media/image158.png"/><Relationship Id="rId9" Type="http://schemas.openxmlformats.org/officeDocument/2006/relationships/image" Target="../media/image159.png"/><Relationship Id="rId10"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0.png"/><Relationship Id="rId3" Type="http://schemas.openxmlformats.org/officeDocument/2006/relationships/image" Target="../media/image161.tiff"/></Relationships>
</file>

<file path=ppt/slides/_rels/slide58.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163.png"/><Relationship Id="rId5" Type="http://schemas.openxmlformats.org/officeDocument/2006/relationships/image" Target="../media/image135.png"/><Relationship Id="rId6" Type="http://schemas.openxmlformats.org/officeDocument/2006/relationships/image" Target="../media/image149.png"/><Relationship Id="rId7" Type="http://schemas.openxmlformats.org/officeDocument/2006/relationships/image" Target="../media/image137.png"/><Relationship Id="rId8" Type="http://schemas.openxmlformats.org/officeDocument/2006/relationships/image" Target="../media/image164.png"/><Relationship Id="rId9"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16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60.xml.rels><?xml version="1.0" encoding="UTF-8" standalone="yes"?>
<Relationships xmlns="http://schemas.openxmlformats.org/package/2006/relationships"><Relationship Id="rId3" Type="http://schemas.openxmlformats.org/officeDocument/2006/relationships/image" Target="../media/image166.png"/><Relationship Id="rId4" Type="http://schemas.openxmlformats.org/officeDocument/2006/relationships/image" Target="../media/image39.png"/><Relationship Id="rId1" Type="http://schemas.openxmlformats.org/officeDocument/2006/relationships/slideLayout" Target="../slideLayouts/slideLayout9.xml"/><Relationship Id="rId2" Type="http://schemas.openxmlformats.org/officeDocument/2006/relationships/image" Target="../media/image47.png"/></Relationships>
</file>

<file path=ppt/slides/_rels/slide61.xml.rels><?xml version="1.0" encoding="UTF-8" standalone="yes"?>
<Relationships xmlns="http://schemas.openxmlformats.org/package/2006/relationships"><Relationship Id="rId3" Type="http://schemas.openxmlformats.org/officeDocument/2006/relationships/image" Target="../media/image168.jpeg"/><Relationship Id="rId4" Type="http://schemas.openxmlformats.org/officeDocument/2006/relationships/image" Target="../media/image166.png"/><Relationship Id="rId1" Type="http://schemas.openxmlformats.org/officeDocument/2006/relationships/slideLayout" Target="../slideLayouts/slideLayout9.xml"/><Relationship Id="rId2" Type="http://schemas.openxmlformats.org/officeDocument/2006/relationships/image" Target="../media/image167.jpeg"/></Relationships>
</file>

<file path=ppt/slides/_rels/slide62.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16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73.png"/><Relationship Id="rId4" Type="http://schemas.openxmlformats.org/officeDocument/2006/relationships/image" Target="../media/image163.png"/><Relationship Id="rId5" Type="http://schemas.openxmlformats.org/officeDocument/2006/relationships/image" Target="../media/image135.png"/><Relationship Id="rId6" Type="http://schemas.openxmlformats.org/officeDocument/2006/relationships/image" Target="../media/image122.png"/><Relationship Id="rId7"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172.png"/></Relationships>
</file>

<file path=ppt/slides/_rels/slide65.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74.png"/><Relationship Id="rId5" Type="http://schemas.openxmlformats.org/officeDocument/2006/relationships/image" Target="../media/image175.png"/><Relationship Id="rId6" Type="http://schemas.openxmlformats.org/officeDocument/2006/relationships/image" Target="../media/image176.png"/><Relationship Id="rId7"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173.png"/></Relationships>
</file>

<file path=ppt/slides/_rels/slide66.xml.rels><?xml version="1.0" encoding="UTF-8" standalone="yes"?>
<Relationships xmlns="http://schemas.openxmlformats.org/package/2006/relationships"><Relationship Id="rId3" Type="http://schemas.openxmlformats.org/officeDocument/2006/relationships/image" Target="../media/image178.png"/><Relationship Id="rId4" Type="http://schemas.openxmlformats.org/officeDocument/2006/relationships/image" Target="../media/image173.png"/><Relationship Id="rId5" Type="http://schemas.openxmlformats.org/officeDocument/2006/relationships/image" Target="../media/image122.png"/><Relationship Id="rId6" Type="http://schemas.openxmlformats.org/officeDocument/2006/relationships/image" Target="../media/image110.png"/><Relationship Id="rId7"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image" Target="../media/image177.png"/></Relationships>
</file>

<file path=ppt/slides/_rels/slide67.xml.rels><?xml version="1.0" encoding="UTF-8" standalone="yes"?>
<Relationships xmlns="http://schemas.openxmlformats.org/package/2006/relationships"><Relationship Id="rId3" Type="http://schemas.openxmlformats.org/officeDocument/2006/relationships/image" Target="../media/image179.png"/><Relationship Id="rId4" Type="http://schemas.openxmlformats.org/officeDocument/2006/relationships/image" Target="../media/image110.png"/><Relationship Id="rId5" Type="http://schemas.openxmlformats.org/officeDocument/2006/relationships/image" Target="../media/image150.png"/><Relationship Id="rId6" Type="http://schemas.openxmlformats.org/officeDocument/2006/relationships/image" Target="../media/image129.png"/><Relationship Id="rId7" Type="http://schemas.openxmlformats.org/officeDocument/2006/relationships/image" Target="../media/image158.png"/><Relationship Id="rId8" Type="http://schemas.openxmlformats.org/officeDocument/2006/relationships/image" Target="../media/image180.png"/><Relationship Id="rId1" Type="http://schemas.openxmlformats.org/officeDocument/2006/relationships/slideLayout" Target="../slideLayouts/slideLayout2.xml"/><Relationship Id="rId2" Type="http://schemas.openxmlformats.org/officeDocument/2006/relationships/image" Target="../media/image17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1.png"/><Relationship Id="rId3" Type="http://schemas.openxmlformats.org/officeDocument/2006/relationships/image" Target="../media/image173.png"/></Relationships>
</file>

<file path=ppt/slides/_rels/slide69.xml.rels><?xml version="1.0" encoding="UTF-8" standalone="yes"?>
<Relationships xmlns="http://schemas.openxmlformats.org/package/2006/relationships"><Relationship Id="rId3" Type="http://schemas.openxmlformats.org/officeDocument/2006/relationships/image" Target="../media/image183.png"/><Relationship Id="rId4" Type="http://schemas.openxmlformats.org/officeDocument/2006/relationships/image" Target="../media/image173.png"/><Relationship Id="rId1" Type="http://schemas.openxmlformats.org/officeDocument/2006/relationships/slideLayout" Target="../slideLayouts/slideLayout9.xml"/><Relationship Id="rId2" Type="http://schemas.openxmlformats.org/officeDocument/2006/relationships/image" Target="../media/image182.png"/></Relationships>
</file>

<file path=ppt/slides/_rels/slide7.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39.png"/><Relationship Id="rId1" Type="http://schemas.openxmlformats.org/officeDocument/2006/relationships/slideLayout" Target="../slideLayouts/slideLayout9.xml"/><Relationship Id="rId2" Type="http://schemas.openxmlformats.org/officeDocument/2006/relationships/image" Target="../media/image47.png"/></Relationships>
</file>

<file path=ppt/slides/_rels/slide70.xml.rels><?xml version="1.0" encoding="UTF-8" standalone="yes"?>
<Relationships xmlns="http://schemas.openxmlformats.org/package/2006/relationships"><Relationship Id="rId3" Type="http://schemas.openxmlformats.org/officeDocument/2006/relationships/image" Target="../media/image173.png"/><Relationship Id="rId4" Type="http://schemas.openxmlformats.org/officeDocument/2006/relationships/image" Target="../media/image185.png"/><Relationship Id="rId1" Type="http://schemas.openxmlformats.org/officeDocument/2006/relationships/slideLayout" Target="../slideLayouts/slideLayout9.xml"/><Relationship Id="rId2" Type="http://schemas.openxmlformats.org/officeDocument/2006/relationships/image" Target="../media/image184.png"/></Relationships>
</file>

<file path=ppt/slides/_rels/slide71.xml.rels><?xml version="1.0" encoding="UTF-8" standalone="yes"?>
<Relationships xmlns="http://schemas.openxmlformats.org/package/2006/relationships"><Relationship Id="rId3" Type="http://schemas.openxmlformats.org/officeDocument/2006/relationships/image" Target="../media/image173.png"/><Relationship Id="rId4" Type="http://schemas.openxmlformats.org/officeDocument/2006/relationships/image" Target="../media/image186.png"/><Relationship Id="rId1" Type="http://schemas.openxmlformats.org/officeDocument/2006/relationships/slideLayout" Target="../slideLayouts/slideLayout9.xml"/><Relationship Id="rId2" Type="http://schemas.openxmlformats.org/officeDocument/2006/relationships/image" Target="../media/image184.png"/></Relationships>
</file>

<file path=ppt/slides/_rels/slide72.xml.rels><?xml version="1.0" encoding="UTF-8" standalone="yes"?>
<Relationships xmlns="http://schemas.openxmlformats.org/package/2006/relationships"><Relationship Id="rId3" Type="http://schemas.openxmlformats.org/officeDocument/2006/relationships/image" Target="../media/image163.png"/><Relationship Id="rId4" Type="http://schemas.openxmlformats.org/officeDocument/2006/relationships/image" Target="../media/image135.png"/><Relationship Id="rId5"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8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189.jpeg"/><Relationship Id="rId4" Type="http://schemas.microsoft.com/office/2007/relationships/hdphoto" Target="../media/hdphoto1.wdp"/><Relationship Id="rId5" Type="http://schemas.openxmlformats.org/officeDocument/2006/relationships/image" Target="../media/image190.png"/><Relationship Id="rId6" Type="http://schemas.openxmlformats.org/officeDocument/2006/relationships/image" Target="../media/image191.png"/><Relationship Id="rId7" Type="http://schemas.openxmlformats.org/officeDocument/2006/relationships/hyperlink" Target="http://en.wikipedia.org/wiki/AC_power_plugs_and_sockets" TargetMode="External"/><Relationship Id="rId8" Type="http://schemas.openxmlformats.org/officeDocument/2006/relationships/hyperlink" Target="http://kropla.com/electric2.htm" TargetMode="External"/><Relationship Id="rId9" Type="http://schemas.openxmlformats.org/officeDocument/2006/relationships/image" Target="../media/image192.png"/><Relationship Id="rId10" Type="http://schemas.openxmlformats.org/officeDocument/2006/relationships/image" Target="../media/image193.png"/><Relationship Id="rId11"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18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196.png"/><Relationship Id="rId4" Type="http://schemas.openxmlformats.org/officeDocument/2006/relationships/image" Target="../media/image197.png"/><Relationship Id="rId5" Type="http://schemas.openxmlformats.org/officeDocument/2006/relationships/image" Target="../media/image198.png"/><Relationship Id="rId1" Type="http://schemas.openxmlformats.org/officeDocument/2006/relationships/slideLayout" Target="../slideLayouts/slideLayout9.xml"/><Relationship Id="rId2" Type="http://schemas.openxmlformats.org/officeDocument/2006/relationships/image" Target="../media/image19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200.png"/><Relationship Id="rId4" Type="http://schemas.openxmlformats.org/officeDocument/2006/relationships/image" Target="../media/image201.png"/><Relationship Id="rId1" Type="http://schemas.openxmlformats.org/officeDocument/2006/relationships/slideLayout" Target="../slideLayouts/slideLayout14.xml"/><Relationship Id="rId2" Type="http://schemas.openxmlformats.org/officeDocument/2006/relationships/image" Target="../media/image19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204.png"/><Relationship Id="rId5" Type="http://schemas.openxmlformats.org/officeDocument/2006/relationships/image" Target="../media/image205.png"/><Relationship Id="rId6" Type="http://schemas.openxmlformats.org/officeDocument/2006/relationships/image" Target="../media/image206.png"/><Relationship Id="rId7" Type="http://schemas.openxmlformats.org/officeDocument/2006/relationships/image" Target="../media/image207.png"/><Relationship Id="rId8" Type="http://schemas.openxmlformats.org/officeDocument/2006/relationships/image" Target="../media/image208.png"/><Relationship Id="rId1" Type="http://schemas.openxmlformats.org/officeDocument/2006/relationships/slideLayout" Target="../slideLayouts/slideLayout14.xml"/><Relationship Id="rId2" Type="http://schemas.openxmlformats.org/officeDocument/2006/relationships/image" Target="../media/image20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9.png"/></Relationships>
</file>

<file path=ppt/slides/_rels/slide92.xml.rels><?xml version="1.0" encoding="UTF-8" standalone="yes"?>
<Relationships xmlns="http://schemas.openxmlformats.org/package/2006/relationships"><Relationship Id="rId11" Type="http://schemas.openxmlformats.org/officeDocument/2006/relationships/image" Target="../media/image218.png"/><Relationship Id="rId12" Type="http://schemas.openxmlformats.org/officeDocument/2006/relationships/image" Target="../media/image219.png"/><Relationship Id="rId13" Type="http://schemas.microsoft.com/office/2007/relationships/hdphoto" Target="../media/hdphoto3.wdp"/><Relationship Id="rId14" Type="http://schemas.openxmlformats.org/officeDocument/2006/relationships/image" Target="../media/image220.png"/><Relationship Id="rId15" Type="http://schemas.openxmlformats.org/officeDocument/2006/relationships/image" Target="../media/image221.png"/><Relationship Id="rId16" Type="http://schemas.openxmlformats.org/officeDocument/2006/relationships/image" Target="../media/image222.png"/><Relationship Id="rId17" Type="http://schemas.openxmlformats.org/officeDocument/2006/relationships/image" Target="../media/image223.png"/><Relationship Id="rId18" Type="http://schemas.openxmlformats.org/officeDocument/2006/relationships/image" Target="../media/image224.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10.png"/><Relationship Id="rId4" Type="http://schemas.openxmlformats.org/officeDocument/2006/relationships/image" Target="../media/image211.png"/><Relationship Id="rId5" Type="http://schemas.openxmlformats.org/officeDocument/2006/relationships/image" Target="../media/image212.png"/><Relationship Id="rId6" Type="http://schemas.openxmlformats.org/officeDocument/2006/relationships/image" Target="../media/image213.png"/><Relationship Id="rId7" Type="http://schemas.openxmlformats.org/officeDocument/2006/relationships/image" Target="../media/image214.png"/><Relationship Id="rId8" Type="http://schemas.openxmlformats.org/officeDocument/2006/relationships/image" Target="../media/image215.png"/><Relationship Id="rId9" Type="http://schemas.openxmlformats.org/officeDocument/2006/relationships/image" Target="../media/image216.png"/><Relationship Id="rId10" Type="http://schemas.openxmlformats.org/officeDocument/2006/relationships/image" Target="../media/image21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5.png"/><Relationship Id="rId3" Type="http://schemas.openxmlformats.org/officeDocument/2006/relationships/image" Target="../media/image226.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7.jpeg"/><Relationship Id="rId3" Type="http://schemas.openxmlformats.org/officeDocument/2006/relationships/image" Target="../media/image228.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9.png"/><Relationship Id="rId3" Type="http://schemas.openxmlformats.org/officeDocument/2006/relationships/image" Target="../media/image23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2.jpeg"/><Relationship Id="rId3" Type="http://schemas.openxmlformats.org/officeDocument/2006/relationships/image" Target="../media/image233.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4.png"/><Relationship Id="rId3" Type="http://schemas.openxmlformats.org/officeDocument/2006/relationships/image" Target="../media/image235.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6.png"/><Relationship Id="rId3" Type="http://schemas.openxmlformats.org/officeDocument/2006/relationships/image" Target="../media/image2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May, 2015</a:t>
            </a:r>
            <a:endParaRPr lang="en-US" dirty="0"/>
          </a:p>
        </p:txBody>
      </p:sp>
    </p:spTree>
    <p:extLst>
      <p:ext uri="{BB962C8B-B14F-4D97-AF65-F5344CB8AC3E}">
        <p14:creationId xmlns:p14="http://schemas.microsoft.com/office/powerpoint/2010/main" val="22243230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591391124"/>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77570409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 20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xmlns:p14="http://schemas.microsoft.com/office/powerpoint/2010/mai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xmlns:p14="http://schemas.microsoft.com/office/powerpoint/2010/mai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xmlns:p14="http://schemas.microsoft.com/office/powerpoint/2010/mai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40" name="TextBox 39"/>
          <p:cNvSpPr txBox="1"/>
          <p:nvPr/>
        </p:nvSpPr>
        <p:spPr>
          <a:xfrm>
            <a:off x="3998759" y="358287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FSW-224D-FPOE</a:t>
            </a:r>
            <a:endParaRPr lang="en-US" sz="1200" b="1" dirty="0">
              <a:solidFill>
                <a:srgbClr val="000000"/>
              </a:solidFill>
              <a:latin typeface="Arial Narrow"/>
              <a:cs typeface="Arial Narrow"/>
            </a:endParaRPr>
          </a:p>
        </p:txBody>
      </p:sp>
      <p:pic>
        <p:nvPicPr>
          <p:cNvPr id="41" name="Picture 40"/>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2628" y="3431436"/>
            <a:ext cx="762635" cy="531495"/>
          </a:xfrm>
          <a:prstGeom prst="rect">
            <a:avLst/>
          </a:prstGeom>
        </p:spPr>
      </p:pic>
      <p:sp>
        <p:nvSpPr>
          <p:cNvPr id="42" name="Rounded Rectangle 41"/>
          <p:cNvSpPr/>
          <p:nvPr/>
        </p:nvSpPr>
        <p:spPr bwMode="auto">
          <a:xfrm>
            <a:off x="3359633" y="358727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43" name="Picture 4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5183" y="2802326"/>
            <a:ext cx="762635" cy="531495"/>
          </a:xfrm>
          <a:prstGeom prst="rect">
            <a:avLst/>
          </a:prstGeom>
        </p:spPr>
      </p:pic>
      <p:sp>
        <p:nvSpPr>
          <p:cNvPr id="44" name="Rounded Rectangle 43"/>
          <p:cNvSpPr/>
          <p:nvPr/>
        </p:nvSpPr>
        <p:spPr bwMode="auto">
          <a:xfrm>
            <a:off x="7347519" y="2683104"/>
            <a:ext cx="771027"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45" name="TextBox 44"/>
          <p:cNvSpPr txBox="1"/>
          <p:nvPr/>
        </p:nvSpPr>
        <p:spPr>
          <a:xfrm>
            <a:off x="7962966" y="2793125"/>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FSW-548D-FPOE</a:t>
            </a:r>
            <a:endParaRPr lang="en-US" sz="1200" b="1" dirty="0">
              <a:solidFill>
                <a:srgbClr val="000000"/>
              </a:solidFill>
              <a:latin typeface="Arial Narrow"/>
              <a:cs typeface="Arial Narrow"/>
            </a:endParaRPr>
          </a:p>
        </p:txBody>
      </p:sp>
    </p:spTree>
    <p:extLst>
      <p:ext uri="{BB962C8B-B14F-4D97-AF65-F5344CB8AC3E}">
        <p14:creationId xmlns:p14="http://schemas.microsoft.com/office/powerpoint/2010/main" val="1290518816"/>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3694486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 20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3" name="Picture 12"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124D-POE_top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 x GE (POE/POE+) Ports</a:t>
            </a:r>
          </a:p>
          <a:p>
            <a:pPr marL="343047" indent="-343047" defTabSz="914417">
              <a:spcBef>
                <a:spcPct val="20000"/>
              </a:spcBef>
              <a:buFontTx/>
              <a:buChar char="•"/>
            </a:pPr>
            <a:r>
              <a:rPr lang="en-US" sz="1200" dirty="0" smtClean="0"/>
              <a:t>4x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456041716"/>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4" name="Picture 13"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3" name="Picture 2"/>
          <p:cNvPicPr>
            <a:picLocks noChangeAspect="1"/>
          </p:cNvPicPr>
          <p:nvPr/>
        </p:nvPicPr>
        <p:blipFill>
          <a:blip r:embed="rId3"/>
          <a:stretch>
            <a:fillRect/>
          </a:stretch>
        </p:blipFill>
        <p:spPr>
          <a:xfrm>
            <a:off x="808181" y="1836377"/>
            <a:ext cx="4872182" cy="990647"/>
          </a:xfrm>
          <a:prstGeom prst="rect">
            <a:avLst/>
          </a:prstGeom>
        </p:spPr>
      </p:pic>
      <p:pic>
        <p:nvPicPr>
          <p:cNvPr id="10"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16560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sp>
        <p:nvSpPr>
          <p:cNvPr id="17" name="TextBox 16"/>
          <p:cNvSpPr txBox="1"/>
          <p:nvPr/>
        </p:nvSpPr>
        <p:spPr>
          <a:xfrm>
            <a:off x="179608" y="5926390"/>
            <a:ext cx="8454431" cy="36933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 x GE (POE/POE+) Ports</a:t>
            </a:r>
          </a:p>
          <a:p>
            <a:pPr marL="343047" indent="-343047" defTabSz="914417">
              <a:spcBef>
                <a:spcPct val="20000"/>
              </a:spcBef>
              <a:buFontTx/>
              <a:buChar char="•"/>
            </a:pPr>
            <a:r>
              <a:rPr lang="en-US" sz="1200" dirty="0" smtClean="0"/>
              <a:t>4x 10GE SFP slots</a:t>
            </a:r>
          </a:p>
          <a:p>
            <a:pPr marL="343047" indent="-343047" defTabSz="914417">
              <a:spcBef>
                <a:spcPct val="20000"/>
              </a:spcBef>
              <a:buFontTx/>
              <a:buChar char="•"/>
            </a:pPr>
            <a:r>
              <a:rPr lang="en-US" sz="1200" dirty="0" smtClean="0"/>
              <a:t>2x 40GE QSFP+ slots</a:t>
            </a:r>
            <a:endParaRPr lang="en-US" sz="1200" dirty="0"/>
          </a:p>
        </p:txBody>
      </p:sp>
      <p:graphicFrame>
        <p:nvGraphicFramePr>
          <p:cNvPr id="19" name="Content Placeholder 4"/>
          <p:cNvGraphicFramePr>
            <a:graphicFrameLocks/>
          </p:cNvGraphicFramePr>
          <p:nvPr>
            <p:extLst>
              <p:ext uri="{D42A27DB-BD31-4B8C-83A1-F6EECF244321}">
                <p14:modId xmlns:p14="http://schemas.microsoft.com/office/powerpoint/2010/main" val="395581579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336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96,000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20" name="Picture 1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22"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stretch>
            <a:fillRect/>
          </a:stretch>
        </p:blipFill>
        <p:spPr>
          <a:xfrm>
            <a:off x="669636" y="1741129"/>
            <a:ext cx="4964545" cy="1318963"/>
          </a:xfrm>
          <a:prstGeom prst="rect">
            <a:avLst/>
          </a:prstGeom>
        </p:spPr>
      </p:pic>
    </p:spTree>
    <p:extLst>
      <p:ext uri="{BB962C8B-B14F-4D97-AF65-F5344CB8AC3E}">
        <p14:creationId xmlns:p14="http://schemas.microsoft.com/office/powerpoint/2010/main" val="24459628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4466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016179484"/>
              </p:ext>
            </p:extLst>
          </p:nvPr>
        </p:nvGraphicFramePr>
        <p:xfrm>
          <a:off x="252001" y="1260000"/>
          <a:ext cx="8639998" cy="4276098"/>
        </p:xfrm>
        <a:graphic>
          <a:graphicData uri="http://schemas.openxmlformats.org/drawingml/2006/table">
            <a:tbl>
              <a:tblPr firstRow="1" bandRow="1">
                <a:effectLst/>
                <a:tableStyleId>{073A0DAA-6AF3-43AB-8588-CEC1D06C72B9}</a:tableStyleId>
              </a:tblPr>
              <a:tblGrid>
                <a:gridCol w="1906999"/>
                <a:gridCol w="2244333"/>
                <a:gridCol w="2244333"/>
                <a:gridCol w="224433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xmlns:p14="http://schemas.microsoft.com/office/powerpoint/2010/mai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780198961"/>
              </p:ext>
            </p:extLst>
          </p:nvPr>
        </p:nvGraphicFramePr>
        <p:xfrm>
          <a:off x="252000" y="1260000"/>
          <a:ext cx="8640002" cy="4494774"/>
        </p:xfrm>
        <a:graphic>
          <a:graphicData uri="http://schemas.openxmlformats.org/drawingml/2006/table">
            <a:tbl>
              <a:tblPr firstRow="1" bandRow="1">
                <a:effectLst/>
                <a:tableStyleId>{073A0DAA-6AF3-43AB-8588-CEC1D06C72B9}</a:tableStyleId>
              </a:tblPr>
              <a:tblGrid>
                <a:gridCol w="1907000"/>
                <a:gridCol w="1122167"/>
                <a:gridCol w="1122167"/>
                <a:gridCol w="1122167"/>
                <a:gridCol w="1122167"/>
                <a:gridCol w="1122167"/>
                <a:gridCol w="1122167"/>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FSW-224D-FPOE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smtClean="0">
                          <a:ln>
                            <a:noFill/>
                          </a:ln>
                          <a:solidFill>
                            <a:srgbClr val="3C3C3C"/>
                          </a:solidFill>
                          <a:effectLst/>
                          <a:uLnTx/>
                          <a:uFillTx/>
                          <a:latin typeface="+mn-lt"/>
                          <a:ea typeface="+mn-ea"/>
                          <a:cs typeface="+mn-cs"/>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C3C3C"/>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C3C3C"/>
                          </a:solidFill>
                          <a:effectLst/>
                        </a:rPr>
                        <a:t>8x PoE RJ45</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algn="ctr"/>
                      <a:r>
                        <a:rPr lang="en-US" sz="1300" b="0" i="0" dirty="0" smtClean="0">
                          <a:solidFill>
                            <a:srgbClr val="3C3C3C"/>
                          </a:solidFill>
                          <a:latin typeface="+mn-lt"/>
                        </a:rPr>
                        <a:t>24x GE RJ45, 2x</a:t>
                      </a:r>
                      <a:r>
                        <a:rPr lang="en-US" sz="1300" b="0" i="0" baseline="0" dirty="0" smtClean="0">
                          <a:solidFill>
                            <a:srgbClr val="3C3C3C"/>
                          </a:solidFill>
                          <a:latin typeface="+mn-lt"/>
                        </a:rPr>
                        <a:t> GE SFP</a:t>
                      </a:r>
                      <a:endParaRPr lang="en-US" sz="1300" b="0" i="0" dirty="0">
                        <a:solidFill>
                          <a:srgbClr val="3C3C3C"/>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24x GE RJ45</a:t>
                      </a:r>
                      <a:r>
                        <a:rPr lang="en-US" sz="1300" b="0" i="0" baseline="0" dirty="0" smtClean="0">
                          <a:solidFill>
                            <a:srgbClr val="3C3C3C"/>
                          </a:solidFill>
                          <a:latin typeface="+mn-lt"/>
                        </a:rPr>
                        <a:t> (incl.</a:t>
                      </a:r>
                      <a:r>
                        <a:rPr lang="en-US" sz="1300" b="0" i="0" dirty="0" smtClean="0">
                          <a:solidFill>
                            <a:srgbClr val="3C3C3C"/>
                          </a:solidFill>
                          <a:latin typeface="+mn-lt"/>
                        </a:rPr>
                        <a:t> 12 PoE), 2x</a:t>
                      </a:r>
                      <a:r>
                        <a:rPr lang="en-US" sz="1300" b="0" i="0" baseline="0" dirty="0" smtClean="0">
                          <a:solidFill>
                            <a:srgbClr val="3C3C3C"/>
                          </a:solidFill>
                          <a:latin typeface="+mn-lt"/>
                        </a:rPr>
                        <a:t> GE SFP</a:t>
                      </a:r>
                      <a:endParaRPr lang="en-US" sz="1300" b="0" i="0" dirty="0" smtClean="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20x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 (incl. 12 PoE)</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24x GE PoE/+, 4x</a:t>
                      </a:r>
                      <a:r>
                        <a:rPr lang="en-US" sz="1300" baseline="0" dirty="0" smtClean="0">
                          <a:solidFill>
                            <a:srgbClr val="3C3C3C"/>
                          </a:solidFill>
                        </a:rPr>
                        <a:t> GE SFP </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75W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100W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370W</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xmlns:p14="http://schemas.microsoft.com/office/powerpoint/2010/mai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09015572"/>
              </p:ext>
            </p:extLst>
          </p:nvPr>
        </p:nvGraphicFramePr>
        <p:xfrm>
          <a:off x="252000" y="1260000"/>
          <a:ext cx="8640000" cy="4770201"/>
        </p:xfrm>
        <a:graphic>
          <a:graphicData uri="http://schemas.openxmlformats.org/drawingml/2006/table">
            <a:tbl>
              <a:tblPr firstRow="1" bandRow="1">
                <a:effectLst/>
                <a:tableStyleId>{073A0DAA-6AF3-43AB-8588-CEC1D06C72B9}</a:tableStyleId>
              </a:tblPr>
              <a:tblGrid>
                <a:gridCol w="1907000"/>
                <a:gridCol w="1683250"/>
                <a:gridCol w="1683250"/>
                <a:gridCol w="1683250"/>
                <a:gridCol w="1683250"/>
              </a:tblGrid>
              <a:tr h="389832">
                <a:tc>
                  <a:txBody>
                    <a:bodyPr/>
                    <a:lstStyle/>
                    <a:p>
                      <a:endParaRPr lang="en-US" sz="1300" dirty="0"/>
                    </a:p>
                  </a:txBody>
                  <a:tcPr anchor="ctr">
                    <a:solidFill>
                      <a:srgbClr val="3C3C3C"/>
                    </a:solidFill>
                  </a:tcPr>
                </a:tc>
                <a:tc>
                  <a:txBody>
                    <a:bodyPr/>
                    <a:lstStyle/>
                    <a:p>
                      <a:pPr algn="ctr"/>
                      <a:r>
                        <a:rPr lang="en-US" sz="1300" dirty="0" smtClean="0"/>
                        <a:t>FSW-324B-POE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FSW-548D-FPOE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1RU</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24x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(incl. 20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 4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a:t>
                      </a:r>
                      <a:endParaRPr lang="en-US" sz="1300" b="0" i="0" dirty="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300" b="0" i="0" u="none" strike="noStrike" cap="none" normalizeH="0" baseline="0" dirty="0" smtClean="0">
                          <a:ln>
                            <a:noFill/>
                          </a:ln>
                          <a:solidFill>
                            <a:srgbClr val="3C3C3C"/>
                          </a:solidFill>
                          <a:effectLst/>
                          <a:latin typeface="+mn-lt"/>
                        </a:rPr>
                        <a:t>48x GE RJ45 PoE/+</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40G QSFP+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750W</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r h="389832">
                <a:tc>
                  <a:txBody>
                    <a:bodyPr/>
                    <a:lstStyle/>
                    <a:p>
                      <a:r>
                        <a:rPr lang="en-US" sz="1300" b="1" dirty="0" smtClean="0">
                          <a:solidFill>
                            <a:schemeClr val="bg1"/>
                          </a:solidFill>
                        </a:rPr>
                        <a:t>FortiLink Stacking</a:t>
                      </a: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 (in Future)</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xmlns:p14="http://schemas.microsoft.com/office/powerpoint/2010/main" spd="slow">
    <p:wip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074562977"/>
              </p:ext>
            </p:extLst>
          </p:nvPr>
        </p:nvGraphicFramePr>
        <p:xfrm>
          <a:off x="252000" y="1260000"/>
          <a:ext cx="8639999" cy="3671578"/>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xmlns:p14="http://schemas.microsoft.com/office/powerpoint/2010/mai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900450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16767627"/>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3,000</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4,000</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Sustained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15,000</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36,000</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48,000</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175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xmlns:p14="http://schemas.microsoft.com/office/powerpoint/2010/mai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+16 TB</a:t>
                      </a: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xmlns:p14="http://schemas.microsoft.com/office/powerpoint/2010/mai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xmlns:p14="http://schemas.microsoft.com/office/powerpoint/2010/mai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1399716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xmlns:p14="http://schemas.microsoft.com/office/powerpoint/2010/main" spd="slow">
    <p:wip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dirty="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xmlns:p14="http://schemas.microsoft.com/office/powerpoint/2010/mai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826126104"/>
              </p:ext>
            </p:extLst>
          </p:nvPr>
        </p:nvGraphicFramePr>
        <p:xfrm>
          <a:off x="252001" y="1078559"/>
          <a:ext cx="8640000" cy="5014527"/>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37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latin typeface="+mn-lt"/>
                          <a:cs typeface="Arial"/>
                        </a:rPr>
                        <a:t>FSA-CLOUD</a:t>
                      </a:r>
                    </a:p>
                  </a:txBody>
                  <a:tcPr marL="87087" marR="87087" marT="48984" marB="48984" horzOverflow="overflow">
                    <a:solidFill>
                      <a:srgbClr val="3C3C3C"/>
                    </a:solidFill>
                  </a:tcPr>
                </a:tc>
              </a:tr>
              <a:tr h="391503">
                <a:tc>
                  <a:txBody>
                    <a:bodyPr/>
                    <a:lstStyle/>
                    <a:p>
                      <a:r>
                        <a:rPr kumimoji="0" lang="en-US" sz="1100" b="1" u="none" strike="noStrike" cap="none" normalizeH="0" baseline="0" noProof="0" dirty="0" smtClean="0">
                          <a:ln>
                            <a:noFill/>
                          </a:ln>
                          <a:solidFill>
                            <a:srgbClr val="FFFFFF"/>
                          </a:solidFill>
                          <a:effectLst/>
                        </a:rPr>
                        <a:t>VM Sandboxing </a:t>
                      </a:r>
                      <a:br>
                        <a:rPr kumimoji="0" lang="en-US" sz="1100" b="1" u="none" strike="noStrike" cap="none" normalizeH="0" baseline="0" noProof="0" dirty="0" smtClean="0">
                          <a:ln>
                            <a:noFill/>
                          </a:ln>
                          <a:solidFill>
                            <a:srgbClr val="FFFFFF"/>
                          </a:solidFill>
                          <a:effectLst/>
                        </a:rPr>
                      </a:br>
                      <a:r>
                        <a:rPr kumimoji="0" lang="en-US" sz="1100" b="1" u="none" strike="noStrike" cap="none" normalizeH="0" baseline="0" noProof="0" dirty="0" smtClean="0">
                          <a:ln>
                            <a:noFill/>
                          </a:ln>
                          <a:solidFill>
                            <a:srgbClr val="FFFFFF"/>
                          </a:solidFill>
                          <a:effectLst/>
                        </a:rPr>
                        <a:t>(Files/Hour)</a:t>
                      </a:r>
                    </a:p>
                  </a:txBody>
                  <a:tcPr anchor="ctr">
                    <a:solidFill>
                      <a:schemeClr val="accent4"/>
                    </a:solidFill>
                  </a:tcPr>
                </a:tc>
                <a:tc>
                  <a:txBody>
                    <a:bodyPr/>
                    <a:lstStyle/>
                    <a:p>
                      <a:pPr algn="ctr"/>
                      <a:r>
                        <a:rPr lang="en-US" sz="1100" noProof="0" dirty="0" smtClean="0"/>
                        <a:t>160</a:t>
                      </a:r>
                    </a:p>
                  </a:txBody>
                  <a:tcPr anchor="ctr">
                    <a:solidFill>
                      <a:srgbClr val="C9C9C9"/>
                    </a:solidFill>
                  </a:tcPr>
                </a:tc>
                <a:tc>
                  <a:txBody>
                    <a:bodyPr/>
                    <a:lstStyle/>
                    <a:p>
                      <a:pPr algn="ctr"/>
                      <a:r>
                        <a:rPr lang="en-US" sz="1100" noProof="0" dirty="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rgbClr val="C9C9C9"/>
                    </a:solidFill>
                  </a:tcPr>
                </a:tc>
              </a:tr>
              <a:tr h="391503">
                <a:tc>
                  <a:txBody>
                    <a:bodyPr/>
                    <a:lstStyle/>
                    <a:p>
                      <a:r>
                        <a:rPr lang="en-US" sz="1100" b="1" noProof="0" dirty="0" smtClean="0">
                          <a:solidFill>
                            <a:srgbClr val="FFFFFF"/>
                          </a:solidFill>
                          <a:latin typeface="+mn-lt"/>
                          <a:cs typeface="Arial"/>
                        </a:rPr>
                        <a:t>AV Scanning </a:t>
                      </a:r>
                      <a:br>
                        <a:rPr lang="en-US" sz="1100" b="1" noProof="0" dirty="0" smtClean="0">
                          <a:solidFill>
                            <a:srgbClr val="FFFFFF"/>
                          </a:solidFill>
                          <a:latin typeface="+mn-lt"/>
                          <a:cs typeface="Arial"/>
                        </a:rPr>
                      </a:br>
                      <a:r>
                        <a:rPr lang="en-US" sz="1100" b="1" noProof="0" dirty="0" smtClean="0">
                          <a:solidFill>
                            <a:srgbClr val="FFFFFF"/>
                          </a:solidFill>
                          <a:latin typeface="+mn-lt"/>
                          <a:cs typeface="Arial"/>
                        </a:rPr>
                        <a:t>(Files/Hour)</a:t>
                      </a:r>
                      <a:endParaRPr lang="en-US" sz="1100" b="1" noProof="0" dirty="0">
                        <a:solidFill>
                          <a:srgbClr val="FFFFFF"/>
                        </a:solidFill>
                        <a:latin typeface="+mn-lt"/>
                        <a:cs typeface="Arial"/>
                      </a:endParaRPr>
                    </a:p>
                  </a:txBody>
                  <a:tcPr anchor="ctr">
                    <a:solidFill>
                      <a:schemeClr val="accent4"/>
                    </a:solidFill>
                  </a:tcPr>
                </a:tc>
                <a:tc>
                  <a:txBody>
                    <a:bodyPr/>
                    <a:lstStyle/>
                    <a:p>
                      <a:pPr algn="ctr"/>
                      <a:r>
                        <a:rPr lang="en-US" sz="1100" noProof="0" smtClean="0"/>
                        <a:t>6,000</a:t>
                      </a:r>
                    </a:p>
                  </a:txBody>
                  <a:tcPr anchor="ctr">
                    <a:solidFill>
                      <a:schemeClr val="accent4">
                        <a:lumMod val="20000"/>
                        <a:lumOff val="80000"/>
                      </a:schemeClr>
                    </a:solidFill>
                  </a:tcPr>
                </a:tc>
                <a:tc>
                  <a:txBody>
                    <a:bodyPr/>
                    <a:lstStyle/>
                    <a:p>
                      <a:pPr algn="ctr"/>
                      <a:r>
                        <a:rPr lang="en-US" sz="11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chemeClr val="accent4">
                        <a:lumMod val="20000"/>
                        <a:lumOff val="80000"/>
                      </a:schemeClr>
                    </a:solidFill>
                  </a:tcPr>
                </a:tc>
              </a:tr>
              <a:tr h="2808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Number of VMs</a:t>
                      </a:r>
                      <a:r>
                        <a:rPr lang="en-US" sz="1100" b="1" baseline="0" noProof="0" dirty="0" smtClean="0">
                          <a:solidFill>
                            <a:srgbClr val="FFFFFF"/>
                          </a:solidFill>
                          <a:latin typeface="+mn-lt"/>
                          <a:cs typeface="Arial"/>
                        </a:rPr>
                        <a:t> </a:t>
                      </a:r>
                      <a:endParaRPr lang="en-US" sz="1100" b="1" noProof="0" dirty="0" smtClean="0">
                        <a:solidFill>
                          <a:srgbClr val="FFFFFF"/>
                        </a:solidFill>
                        <a:latin typeface="+mn-lt"/>
                        <a:cs typeface="Arial"/>
                      </a:endParaRPr>
                    </a:p>
                  </a:txBody>
                  <a:tcPr anchor="ctr">
                    <a:solidFill>
                      <a:schemeClr val="accent4"/>
                    </a:solidFill>
                  </a:tcPr>
                </a:tc>
                <a:tc>
                  <a:txBody>
                    <a:bodyPr/>
                    <a:lstStyle/>
                    <a:p>
                      <a:pPr algn="ctr"/>
                      <a:r>
                        <a:rPr lang="en-US" sz="1100" noProof="0" dirty="0" smtClean="0"/>
                        <a:t>8</a:t>
                      </a:r>
                    </a:p>
                  </a:txBody>
                  <a:tcPr anchor="ctr">
                    <a:solidFill>
                      <a:srgbClr val="C9C9C9"/>
                    </a:solidFill>
                  </a:tcPr>
                </a:tc>
                <a:tc>
                  <a:txBody>
                    <a:bodyPr/>
                    <a:lstStyle/>
                    <a:p>
                      <a:pPr algn="ctr"/>
                      <a:r>
                        <a:rPr lang="en-US" sz="1100" noProof="0" dirty="0" smtClean="0"/>
                        <a:t>28</a:t>
                      </a:r>
                      <a:endParaRPr lang="en-US" sz="1100" noProof="0" dirty="0"/>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4 to 52 </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531726">
                <a:tc>
                  <a:txBody>
                    <a:bodyPr/>
                    <a:lstStyle/>
                    <a:p>
                      <a:r>
                        <a:rPr lang="en-US" sz="1100" b="1" noProof="0" dirty="0" smtClean="0">
                          <a:solidFill>
                            <a:srgbClr val="FFFFFF"/>
                          </a:solidFill>
                          <a:latin typeface="+mn-lt"/>
                          <a:cs typeface="Arial"/>
                        </a:rPr>
                        <a:t>Interfaces</a:t>
                      </a:r>
                    </a:p>
                  </a:txBody>
                  <a:tcPr anchor="ctr">
                    <a:solidFill>
                      <a:schemeClr val="accent4"/>
                    </a:solidFill>
                  </a:tcPr>
                </a:tc>
                <a:tc>
                  <a:txBody>
                    <a:bodyPr/>
                    <a:lstStyle/>
                    <a:p>
                      <a:pPr algn="ctr"/>
                      <a:r>
                        <a:rPr lang="en-US" sz="11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378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Scan Engines</a:t>
                      </a:r>
                    </a:p>
                  </a:txBody>
                  <a:tcPr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Similar scan engines across</a:t>
                      </a:r>
                      <a:r>
                        <a:rPr lang="en-US" sz="1100" baseline="0" noProof="0" dirty="0" smtClean="0"/>
                        <a:t> all platforms (release dates may vary)</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78116">
                <a:tc>
                  <a:txBody>
                    <a:bodyPr/>
                    <a:lstStyle/>
                    <a:p>
                      <a:r>
                        <a:rPr lang="en-US" sz="1100" b="1" noProof="0" dirty="0" smtClean="0">
                          <a:solidFill>
                            <a:srgbClr val="FFFFFF"/>
                          </a:solidFill>
                          <a:latin typeface="+mn-lt"/>
                          <a:cs typeface="Arial"/>
                        </a:rPr>
                        <a:t>Input methods </a:t>
                      </a:r>
                    </a:p>
                  </a:txBody>
                  <a:tcPr anchor="ctr">
                    <a:solidFill>
                      <a:schemeClr val="accent4"/>
                    </a:solidFill>
                  </a:tcPr>
                </a:tc>
                <a:tc gridSpan="3">
                  <a:txBody>
                    <a:bodyPr/>
                    <a:lstStyle/>
                    <a:p>
                      <a:pPr algn="ctr"/>
                      <a:r>
                        <a:rPr lang="en-US" sz="1100" noProof="0" dirty="0" smtClean="0"/>
                        <a:t>FortiGate, FortiMail Integration, Sniffer mode, manual on-demand file upload, submission API, network file share inspection</a:t>
                      </a:r>
                    </a:p>
                  </a:txBody>
                  <a:tcPr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FortiGate Integration</a:t>
                      </a:r>
                    </a:p>
                  </a:txBody>
                  <a:tcPr anchor="ctr">
                    <a:solidFill>
                      <a:srgbClr val="C9C9C9"/>
                    </a:solidFill>
                  </a:tcPr>
                </a:tc>
              </a:tr>
              <a:tr h="685335">
                <a:tc>
                  <a:txBody>
                    <a:bodyPr/>
                    <a:lstStyle/>
                    <a:p>
                      <a:r>
                        <a:rPr lang="en-US" sz="1100" b="1" noProof="0" dirty="0" smtClean="0">
                          <a:solidFill>
                            <a:srgbClr val="FFFFFF"/>
                          </a:solidFill>
                          <a:latin typeface="+mn-lt"/>
                          <a:cs typeface="Arial"/>
                        </a:rPr>
                        <a:t>Status &amp; Analysis</a:t>
                      </a:r>
                    </a:p>
                    <a:p>
                      <a:r>
                        <a:rPr lang="en-US" sz="1100" b="1" noProof="0" dirty="0" smtClean="0">
                          <a:solidFill>
                            <a:srgbClr val="FFFFFF"/>
                          </a:solidFill>
                          <a:latin typeface="+mn-lt"/>
                          <a:cs typeface="Arial"/>
                        </a:rPr>
                        <a:t>Visibility</a:t>
                      </a: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Full (rating, source, destination, MD5/SHA, observed behaviors, full logs, </a:t>
                      </a:r>
                      <a:r>
                        <a:rPr lang="en-US" sz="1100" noProof="0" dirty="0" err="1" smtClean="0"/>
                        <a:t>pcap</a:t>
                      </a:r>
                      <a:r>
                        <a:rPr lang="en-US" sz="1100" noProof="0" dirty="0" smtClean="0"/>
                        <a:t>,</a:t>
                      </a:r>
                      <a:r>
                        <a:rPr lang="en-US" sz="1100" baseline="0" noProof="0" dirty="0" smtClean="0"/>
                        <a:t> </a:t>
                      </a:r>
                      <a:r>
                        <a:rPr lang="en-US" sz="1100" baseline="0" noProof="0" dirty="0" err="1" smtClean="0"/>
                        <a:t>etc</a:t>
                      </a:r>
                      <a:r>
                        <a:rPr lang="en-US" sz="1100" baseline="0" noProof="0" dirty="0" smtClean="0"/>
                        <a:t>) on</a:t>
                      </a:r>
                      <a:r>
                        <a:rPr lang="en-US" sz="1100" noProof="0" dirty="0" smtClean="0"/>
                        <a:t>-box, statistics overview on FGT</a:t>
                      </a:r>
                      <a:r>
                        <a:rPr lang="en-US" sz="1100" baseline="0" noProof="0" dirty="0" smtClean="0"/>
                        <a:t> only</a:t>
                      </a:r>
                      <a:endParaRPr lang="en-US" sz="1100" noProof="0" dirty="0" smtClean="0"/>
                    </a:p>
                  </a:txBody>
                  <a:tcPr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Limited on FortiCloud Portal, Partial</a:t>
                      </a:r>
                      <a:r>
                        <a:rPr lang="en-US" sz="1100" baseline="0" noProof="0" dirty="0" smtClean="0"/>
                        <a:t> d</a:t>
                      </a:r>
                      <a:r>
                        <a:rPr lang="en-US" sz="1100" noProof="0" dirty="0" smtClean="0"/>
                        <a:t>etails on FGT(*V5.2.3+)</a:t>
                      </a:r>
                    </a:p>
                  </a:txBody>
                  <a:tcPr anchor="ctr">
                    <a:solidFill>
                      <a:srgbClr val="C9C9C9"/>
                    </a:solidFill>
                  </a:tcPr>
                </a:tc>
              </a:tr>
              <a:tr h="394693">
                <a:tc>
                  <a:txBody>
                    <a:bodyPr/>
                    <a:lstStyle/>
                    <a:p>
                      <a:r>
                        <a:rPr lang="en-US" sz="1100" b="1" noProof="0" dirty="0" smtClean="0">
                          <a:solidFill>
                            <a:srgbClr val="FFFFFF"/>
                          </a:solidFill>
                          <a:latin typeface="+mn-lt"/>
                          <a:cs typeface="Arial"/>
                        </a:rPr>
                        <a:t>Info</a:t>
                      </a:r>
                      <a:r>
                        <a:rPr lang="en-US" sz="1100" b="1" baseline="0" noProof="0" dirty="0" smtClean="0">
                          <a:solidFill>
                            <a:srgbClr val="FFFFFF"/>
                          </a:solidFill>
                          <a:latin typeface="+mn-lt"/>
                          <a:cs typeface="Arial"/>
                        </a:rPr>
                        <a:t> submission to FortiGuard Labs</a:t>
                      </a:r>
                      <a:endParaRPr lang="en-US" sz="1100" b="1" noProof="0" dirty="0" smtClean="0">
                        <a:solidFill>
                          <a:srgbClr val="FFFFFF"/>
                        </a:solidFill>
                        <a:latin typeface="+mn-lt"/>
                        <a:cs typeface="Arial"/>
                      </a:endParaRP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None or all information related to analysis of “low/medium/high risk” objects, based on customer configuration</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All info if rated with risk</a:t>
                      </a:r>
                      <a:r>
                        <a:rPr lang="en-US" sz="1100" baseline="0" noProof="0" dirty="0" smtClean="0"/>
                        <a:t> levels</a:t>
                      </a:r>
                      <a:endParaRPr lang="en-US" sz="1100" noProof="0" dirty="0" smtClean="0"/>
                    </a:p>
                  </a:txBody>
                  <a:tcPr anchor="ctr">
                    <a:solidFill>
                      <a:srgbClr val="C9C9C9"/>
                    </a:solidFill>
                  </a:tcPr>
                </a:tc>
              </a:tr>
              <a:tr h="536450">
                <a:tc>
                  <a:txBody>
                    <a:bodyPr/>
                    <a:lstStyle/>
                    <a:p>
                      <a:r>
                        <a:rPr lang="en-US" sz="1100" b="1" noProof="0" dirty="0" smtClean="0">
                          <a:solidFill>
                            <a:srgbClr val="FFFFFF"/>
                          </a:solidFill>
                          <a:latin typeface="+mn-lt"/>
                          <a:cs typeface="Arial"/>
                        </a:rPr>
                        <a:t>File Quarantine</a:t>
                      </a:r>
                    </a:p>
                  </a:txBody>
                  <a:tcPr anchor="ctr">
                    <a:solidFill>
                      <a:schemeClr val="accent4"/>
                    </a:solidFill>
                  </a:tcPr>
                </a:tc>
                <a:tc gridSpan="3">
                  <a:txBody>
                    <a:bodyPr/>
                    <a:lstStyle/>
                    <a:p>
                      <a:pPr algn="ctr"/>
                      <a:r>
                        <a:rPr lang="en-US" sz="1100" noProof="0" dirty="0" smtClean="0"/>
                        <a:t>On-box file</a:t>
                      </a:r>
                      <a:r>
                        <a:rPr lang="en-US" sz="1100" baseline="0" noProof="0" dirty="0" smtClean="0"/>
                        <a:t> quarantine for network file share scanning. FortiMail submits and queues mails for suspicious content</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NIL</a:t>
                      </a:r>
                    </a:p>
                  </a:txBody>
                  <a:tcPr anchor="ctr">
                    <a:solidFill>
                      <a:srgbClr val="C9C9C9"/>
                    </a:solidFill>
                  </a:tcPr>
                </a:tc>
              </a:tr>
              <a:tr h="536450">
                <a:tc>
                  <a:txBody>
                    <a:bodyPr/>
                    <a:lstStyle/>
                    <a:p>
                      <a:r>
                        <a:rPr lang="en-US" sz="1100" b="1" noProof="0" dirty="0" smtClean="0">
                          <a:solidFill>
                            <a:srgbClr val="FFFFFF"/>
                          </a:solidFill>
                          <a:latin typeface="+mn-lt"/>
                          <a:cs typeface="Arial"/>
                        </a:rPr>
                        <a:t>Protection</a:t>
                      </a:r>
                    </a:p>
                  </a:txBody>
                  <a:tcPr anchor="ctr">
                    <a:solidFill>
                      <a:schemeClr val="accent4"/>
                    </a:solidFill>
                  </a:tcPr>
                </a:tc>
                <a:tc gridSpan="3">
                  <a:txBody>
                    <a:bodyPr/>
                    <a:lstStyle/>
                    <a:p>
                      <a:pPr algn="ctr"/>
                      <a:r>
                        <a:rPr lang="en-US" sz="1100" noProof="0" dirty="0" smtClean="0"/>
                        <a:t>Manual policy</a:t>
                      </a:r>
                      <a:r>
                        <a:rPr lang="en-US" sz="1100" baseline="0" noProof="0" dirty="0" smtClean="0"/>
                        <a:t> </a:t>
                      </a:r>
                      <a:r>
                        <a:rPr lang="en-US" sz="1100" noProof="0" dirty="0" smtClean="0"/>
                        <a:t>configuration,</a:t>
                      </a:r>
                      <a:r>
                        <a:rPr lang="en-US" sz="1100" baseline="0" noProof="0" dirty="0" smtClean="0"/>
                        <a:t> </a:t>
                      </a:r>
                      <a:r>
                        <a:rPr lang="en-US" sz="1100" noProof="0" dirty="0" smtClean="0"/>
                        <a:t>FortiGuard AV signature update, requires FortiGuard premium service for SLA</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Source Quarantine on FGT (*V5.2.3+)</a:t>
                      </a:r>
                    </a:p>
                  </a:txBody>
                  <a:tcPr anchor="ctr">
                    <a:solidFill>
                      <a:srgbClr val="C9C9C9"/>
                    </a:solidFill>
                  </a:tcPr>
                </a:tc>
              </a:tr>
            </a:tbl>
          </a:graphicData>
        </a:graphic>
      </p:graphicFrame>
      <p:sp>
        <p:nvSpPr>
          <p:cNvPr id="3" name="TextBox 2"/>
          <p:cNvSpPr txBox="1"/>
          <p:nvPr/>
        </p:nvSpPr>
        <p:spPr>
          <a:xfrm>
            <a:off x="244248" y="6093286"/>
            <a:ext cx="4762818" cy="246221"/>
          </a:xfrm>
          <a:prstGeom prst="rect">
            <a:avLst/>
          </a:prstGeom>
          <a:noFill/>
        </p:spPr>
        <p:txBody>
          <a:bodyPr wrap="square" rtlCol="0">
            <a:spAutoFit/>
          </a:bodyPr>
          <a:lstStyle/>
          <a:p>
            <a:r>
              <a:rPr lang="en-US" sz="1000" dirty="0" smtClean="0"/>
              <a:t>*roadmap, may subject to changes</a:t>
            </a:r>
            <a:endParaRPr lang="en-US" sz="1000" dirty="0"/>
          </a:p>
        </p:txBody>
      </p:sp>
    </p:spTree>
    <p:extLst>
      <p:ext uri="{BB962C8B-B14F-4D97-AF65-F5344CB8AC3E}">
        <p14:creationId xmlns:p14="http://schemas.microsoft.com/office/powerpoint/2010/main" val="855819495"/>
      </p:ext>
    </p:extLst>
  </p:cSld>
  <p:clrMapOvr>
    <a:masterClrMapping/>
  </p:clrMapOvr>
  <p:transition xmlns:p14="http://schemas.microsoft.com/office/powerpoint/2010/mai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11718979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xmlns:p14="http://schemas.microsoft.com/office/powerpoint/2010/mai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047909099"/>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2480331"/>
              </p:ext>
            </p:extLst>
          </p:nvPr>
        </p:nvGraphicFramePr>
        <p:xfrm>
          <a:off x="252000" y="1260000"/>
          <a:ext cx="8640000" cy="3920625"/>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FML-60D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500GB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Desktop</a:t>
                      </a:r>
                      <a:endParaRPr lang="en-US" sz="1300" baseline="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xmlns:p14="http://schemas.microsoft.com/office/powerpoint/2010/mai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xmlns:p14="http://schemas.microsoft.com/office/powerpoint/2010/mai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488507382"/>
              </p:ext>
            </p:extLst>
          </p:nvPr>
        </p:nvGraphicFramePr>
        <p:xfrm>
          <a:off x="252001" y="1260000"/>
          <a:ext cx="8640000" cy="3452067"/>
        </p:xfrm>
        <a:graphic>
          <a:graphicData uri="http://schemas.openxmlformats.org/drawingml/2006/table">
            <a:tbl>
              <a:tblPr firstRow="1" bandRow="1">
                <a:effectLst/>
                <a:tableStyleId>{073A0DAA-6AF3-43AB-8588-CEC1D06C72B9}</a:tableStyleId>
              </a:tblPr>
              <a:tblGrid>
                <a:gridCol w="1408350"/>
                <a:gridCol w="1205275"/>
                <a:gridCol w="1205275"/>
                <a:gridCol w="1205275"/>
                <a:gridCol w="1205275"/>
                <a:gridCol w="1205275"/>
                <a:gridCol w="1205275"/>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FWB-100D</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r>
                        <a:rPr kumimoji="0" lang="en-US" sz="1300" b="1" i="0" u="none" strike="noStrike" cap="none" normalizeH="0" baseline="0" dirty="0" smtClean="0">
                          <a:ln>
                            <a:noFill/>
                          </a:ln>
                          <a:solidFill>
                            <a:srgbClr val="FFFFFF"/>
                          </a:solidFill>
                          <a:effectLst/>
                          <a:latin typeface="Arial"/>
                          <a:cs typeface="Arial"/>
                        </a:rPr>
                        <a:t> </a:t>
                      </a:r>
                      <a:r>
                        <a:rPr kumimoji="0" lang="en-US" sz="1300" b="1" i="0" u="none" strike="noStrike" cap="none" normalizeH="0" baseline="0" dirty="0" err="1" smtClean="0">
                          <a:ln>
                            <a:noFill/>
                          </a:ln>
                          <a:solidFill>
                            <a:srgbClr val="FFFFFF"/>
                          </a:solidFill>
                          <a:effectLst/>
                          <a:latin typeface="Arial"/>
                          <a:cs typeface="Arial"/>
                        </a:rPr>
                        <a:t>Fsx</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25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Sub-</a:t>
                      </a:r>
                      <a:r>
                        <a:rPr lang="en-US" sz="1300" dirty="0" err="1" smtClean="0">
                          <a:latin typeface="+mn-lt"/>
                          <a:cs typeface="Arial"/>
                        </a:rPr>
                        <a:t>ms</a:t>
                      </a:r>
                      <a:endParaRPr lang="en-US" sz="1300" dirty="0" smtClean="0">
                        <a:latin typeface="+mn-lt"/>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SX </a:t>
                      </a:r>
                      <a:r>
                        <a:rPr lang="en-US" sz="1300" b="1" dirty="0" smtClean="0">
                          <a:solidFill>
                            <a:srgbClr val="FFFFFF"/>
                          </a:solidFill>
                          <a:latin typeface="Arial"/>
                          <a:cs typeface="Arial"/>
                        </a:rPr>
                        <a:t>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 (FWB-3000C-FSX)</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Arial"/>
                          <a:cs typeface="Arial"/>
                        </a:rPr>
                        <a:t>2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16 GB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Desktop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xmlns:p14="http://schemas.microsoft.com/office/powerpoint/2010/mai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xmlns:p14="http://schemas.microsoft.com/office/powerpoint/2010/mai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41560771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46" y="2861516"/>
            <a:ext cx="730800" cy="730800"/>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068" y="1204682"/>
            <a:ext cx="730800" cy="730800"/>
          </a:xfrm>
          <a:prstGeom prst="rect">
            <a:avLst/>
          </a:prstGeom>
        </p:spPr>
      </p:pic>
    </p:spTree>
    <p:extLst>
      <p:ext uri="{BB962C8B-B14F-4D97-AF65-F5344CB8AC3E}">
        <p14:creationId xmlns:p14="http://schemas.microsoft.com/office/powerpoint/2010/main" val="30253756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205077553"/>
              </p:ext>
            </p:extLst>
          </p:nvPr>
        </p:nvGraphicFramePr>
        <p:xfrm>
          <a:off x="252000" y="1260000"/>
          <a:ext cx="8640000" cy="2717700"/>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FortiDB 400B</a:t>
                      </a:r>
                      <a:endParaRPr kumimoji="0" lang="en-US" sz="1300" b="1"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500D</a:t>
                      </a:r>
                      <a:endParaRPr kumimoji="0" lang="en-US" sz="1300" b="1" u="none" strike="noStrike" cap="none" normalizeH="0" baseline="0" dirty="0" smtClean="0">
                        <a:ln>
                          <a:noFill/>
                        </a:ln>
                        <a:solidFill>
                          <a:srgbClr val="FFFFFF"/>
                        </a:solidFill>
                        <a:effectLst/>
                        <a:latin typeface="+mn-lt"/>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15</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chemeClr val="bg1"/>
                          </a:solidFill>
                          <a:effectLst/>
                        </a:rPr>
                        <a:t>Total Interfaces</a:t>
                      </a: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6x GE RJ45, 2x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2x GE SFP </a:t>
                      </a: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Arial"/>
                          <a:cs typeface="Arial"/>
                        </a:rPr>
                        <a:t>Storage</a:t>
                      </a: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500 GB (1 TB max)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300" u="none" strike="noStrike" cap="none" normalizeH="0" baseline="0" dirty="0" smtClean="0">
                        <a:ln>
                          <a:noFill/>
                        </a:ln>
                        <a:effectLst/>
                        <a:latin typeface="+mn-lt"/>
                        <a:cs typeface="Arial"/>
                      </a:endParaRPr>
                    </a:p>
                  </a:txBody>
                  <a:tcPr marL="87087" marR="87087" marT="48984" marB="48984"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xmlns:p14="http://schemas.microsoft.com/office/powerpoint/2010/mai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2" y="2869492"/>
            <a:ext cx="729218" cy="730800"/>
          </a:xfrm>
          <a:prstGeom prst="rect">
            <a:avLst/>
          </a:prstGeom>
        </p:spPr>
      </p:pic>
    </p:spTree>
    <p:extLst>
      <p:ext uri="{BB962C8B-B14F-4D97-AF65-F5344CB8AC3E}">
        <p14:creationId xmlns:p14="http://schemas.microsoft.com/office/powerpoint/2010/main" val="429209977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766224920"/>
              </p:ext>
            </p:extLst>
          </p:nvPr>
        </p:nvGraphicFramePr>
        <p:xfrm>
          <a:off x="252000" y="1260000"/>
          <a:ext cx="8640001" cy="1736568"/>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FortiWAN</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FWN-3000B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60-200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500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Max. 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5x GE </a:t>
                      </a:r>
                      <a:r>
                        <a:rPr lang="en-US" sz="1300" dirty="0" smtClean="0">
                          <a:latin typeface="+mn-lt"/>
                          <a:cs typeface="Arial"/>
                        </a:rPr>
                        <a:t>RJ45</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3x GE RJ45</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a:t>
                      </a:r>
                      <a:r>
                        <a:rPr lang="en-US" sz="1300" baseline="0" dirty="0" smtClean="0">
                          <a:latin typeface="Arial"/>
                          <a:cs typeface="Arial"/>
                        </a:rPr>
                        <a:t> 10GE SFP+, </a:t>
                      </a:r>
                      <a:r>
                        <a:rPr lang="en-US" sz="1300" dirty="0" smtClean="0">
                          <a:latin typeface="Arial"/>
                          <a:cs typeface="Arial"/>
                        </a:rPr>
                        <a:t>8x GE RJ45 ,</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
        <p:nvSpPr>
          <p:cNvPr id="4" name="TextBox 3"/>
          <p:cNvSpPr txBox="1"/>
          <p:nvPr/>
        </p:nvSpPr>
        <p:spPr>
          <a:xfrm>
            <a:off x="436530" y="6059251"/>
            <a:ext cx="4008147" cy="261610"/>
          </a:xfrm>
          <a:prstGeom prst="rect">
            <a:avLst/>
          </a:prstGeom>
          <a:noFill/>
        </p:spPr>
        <p:txBody>
          <a:bodyPr wrap="square" rtlCol="0">
            <a:spAutoFit/>
          </a:bodyPr>
          <a:lstStyle/>
          <a:p>
            <a:r>
              <a:rPr lang="en-US" sz="1100" dirty="0"/>
              <a:t>* Throughputs based on license(s) selected. </a:t>
            </a:r>
          </a:p>
        </p:txBody>
      </p:sp>
    </p:spTree>
    <p:extLst>
      <p:ext uri="{BB962C8B-B14F-4D97-AF65-F5344CB8AC3E}">
        <p14:creationId xmlns:p14="http://schemas.microsoft.com/office/powerpoint/2010/main" val="3845177849"/>
      </p:ext>
    </p:extLst>
  </p:cSld>
  <p:clrMapOvr>
    <a:masterClrMapping/>
  </p:clrMapOvr>
  <p:transition xmlns:p14="http://schemas.microsoft.com/office/powerpoint/2010/mai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59281345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xmlns:p14="http://schemas.microsoft.com/office/powerpoint/2010/mai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xmlns:p14="http://schemas.microsoft.com/office/powerpoint/2010/main">
    <p:wipe dir="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xmlns:p14="http://schemas.microsoft.com/office/powerpoint/2010/main">
    <p:wipe dir="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xmlns:p14="http://schemas.microsoft.com/office/powerpoint/2010/mai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294332691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xmlns:p14="http://schemas.microsoft.com/office/powerpoint/2010/mai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48" y="2869066"/>
            <a:ext cx="729219" cy="730800"/>
          </a:xfrm>
          <a:prstGeom prst="rect">
            <a:avLst/>
          </a:prstGeom>
        </p:spPr>
      </p:pic>
    </p:spTree>
    <p:extLst>
      <p:ext uri="{BB962C8B-B14F-4D97-AF65-F5344CB8AC3E}">
        <p14:creationId xmlns:p14="http://schemas.microsoft.com/office/powerpoint/2010/main" val="391073975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 performance </a:t>
            </a:r>
            <a:r>
              <a:rPr lang="en-US" sz="2000" b="1" dirty="0" smtClean="0">
                <a:solidFill>
                  <a:schemeClr val="bg1"/>
                </a:solidFill>
                <a:cs typeface="Arial Narrow"/>
              </a:rPr>
              <a:t>tester that aids in infrastructure optimization and configuration validation</a:t>
            </a:r>
            <a:endParaRPr lang="en-US" sz="2000" b="1" dirty="0">
              <a:solidFill>
                <a:schemeClr val="bg1"/>
              </a:solidFill>
              <a:cs typeface="Arial Narrow"/>
            </a:endParaRPr>
          </a:p>
        </p:txBody>
      </p:sp>
      <p:sp>
        <p:nvSpPr>
          <p:cNvPr id="20" name="Content Placeholder 9"/>
          <p:cNvSpPr txBox="1">
            <a:spLocks/>
          </p:cNvSpPr>
          <p:nvPr/>
        </p:nvSpPr>
        <p:spPr>
          <a:xfrm>
            <a:off x="652087" y="2171112"/>
            <a:ext cx="3972153" cy="4179370"/>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Ability to run 8 types of network performance tests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Ease-to-use web-based UI</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73" y="1212233"/>
            <a:ext cx="729219" cy="730800"/>
          </a:xfrm>
          <a:prstGeom prst="rect">
            <a:avLst/>
          </a:prstGeom>
        </p:spPr>
      </p:pic>
      <p:pic>
        <p:nvPicPr>
          <p:cNvPr id="3" name="Picture 2" descr="2015-01-15_11-37-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674" y="2537568"/>
            <a:ext cx="4172399" cy="24691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4788616"/>
      </p:ext>
    </p:extLst>
  </p:cSld>
  <p:clrMapOvr>
    <a:masterClrMapping/>
  </p:clrMapOvr>
  <p:transition xmlns:p14="http://schemas.microsoft.com/office/powerpoint/2010/main" spd="slow">
    <p:wipe/>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996057058"/>
              </p:ext>
            </p:extLst>
          </p:nvPr>
        </p:nvGraphicFramePr>
        <p:xfrm>
          <a:off x="252000" y="1260000"/>
          <a:ext cx="8640000" cy="3918817"/>
        </p:xfrm>
        <a:graphic>
          <a:graphicData uri="http://schemas.openxmlformats.org/drawingml/2006/table">
            <a:tbl>
              <a:tblPr firstRow="1" bandRow="1">
                <a:effectLst/>
                <a:tableStyleId>{073A0DAA-6AF3-43AB-8588-CEC1D06C72B9}</a:tableStyleId>
              </a:tblPr>
              <a:tblGrid>
                <a:gridCol w="3241512"/>
                <a:gridCol w="539848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FTS-2000D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Target Use Case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Performance testing for multi-gigabit networks/appliance</a:t>
                      </a:r>
                    </a:p>
                  </a:txBody>
                  <a:tcPr anchor="ctr">
                    <a:solidFill>
                      <a:srgbClr val="C9C9C9"/>
                    </a:solidFill>
                  </a:tcPr>
                </a:tc>
              </a:tr>
              <a:tr h="329339">
                <a:tc>
                  <a:txBody>
                    <a:bodyPr/>
                    <a:lstStyle/>
                    <a:p>
                      <a:r>
                        <a:rPr lang="en-US" sz="1300" b="1" dirty="0" smtClean="0">
                          <a:solidFill>
                            <a:srgbClr val="FFFFFF"/>
                          </a:solidFill>
                          <a:latin typeface="+mn-lt"/>
                          <a:cs typeface="Arial"/>
                        </a:rPr>
                        <a:t>TCP Throughput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19 Gbps</a:t>
                      </a:r>
                    </a:p>
                  </a:txBody>
                  <a:tcPr anchor="ctr">
                    <a:solidFill>
                      <a:schemeClr val="accent4">
                        <a:lumMod val="20000"/>
                        <a:lumOff val="80000"/>
                      </a:schemeClr>
                    </a:solidFill>
                  </a:tcPr>
                </a:tc>
              </a:tr>
              <a:tr h="3293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TCP Connection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550,000</a:t>
                      </a:r>
                    </a:p>
                  </a:txBody>
                  <a:tcPr anchor="ctr">
                    <a:solidFill>
                      <a:schemeClr val="accent4">
                        <a:lumMod val="40000"/>
                        <a:lumOff val="60000"/>
                      </a:schemeClr>
                    </a:solidFill>
                  </a:tcPr>
                </a:tc>
              </a:tr>
              <a:tr h="329339">
                <a:tc>
                  <a:txBody>
                    <a:bodyPr/>
                    <a:lstStyle/>
                    <a:p>
                      <a:r>
                        <a:rPr lang="en-US" sz="1300" b="1" smtClean="0">
                          <a:solidFill>
                            <a:srgbClr val="FFFFFF"/>
                          </a:solidFill>
                          <a:latin typeface="+mn-lt"/>
                          <a:cs typeface="Arial"/>
                        </a:rPr>
                        <a:t>HTTP CPS</a:t>
                      </a:r>
                    </a:p>
                  </a:txBody>
                  <a:tcPr anchor="ctr">
                    <a:solidFill>
                      <a:schemeClr val="accent4"/>
                    </a:solidFill>
                  </a:tcPr>
                </a:tc>
                <a:tc>
                  <a:txBody>
                    <a:bodyPr/>
                    <a:lstStyle/>
                    <a:p>
                      <a:pPr algn="ctr"/>
                      <a:r>
                        <a:rPr lang="en-US" sz="1300" dirty="0" smtClean="0">
                          <a:latin typeface="Arial"/>
                          <a:cs typeface="Arial"/>
                        </a:rPr>
                        <a:t>950,000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CPS</a:t>
                      </a:r>
                    </a:p>
                  </a:txBody>
                  <a:tcPr anchor="ctr">
                    <a:solidFill>
                      <a:schemeClr val="accent4"/>
                    </a:solidFill>
                  </a:tcPr>
                </a:tc>
                <a:tc>
                  <a:txBody>
                    <a:bodyPr/>
                    <a:lstStyle/>
                    <a:p>
                      <a:pPr algn="ctr"/>
                      <a:r>
                        <a:rPr lang="en-US" sz="1300" dirty="0" smtClean="0">
                          <a:latin typeface="Arial"/>
                          <a:cs typeface="Arial"/>
                        </a:rPr>
                        <a:t>7,000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HTTP RPS</a:t>
                      </a:r>
                    </a:p>
                  </a:txBody>
                  <a:tcPr anchor="ctr">
                    <a:solidFill>
                      <a:schemeClr val="accent4"/>
                    </a:solidFill>
                  </a:tcPr>
                </a:tc>
                <a:tc>
                  <a:txBody>
                    <a:bodyPr/>
                    <a:lstStyle/>
                    <a:p>
                      <a:pPr algn="ctr"/>
                      <a:r>
                        <a:rPr lang="en-US" sz="1300" dirty="0" smtClean="0">
                          <a:latin typeface="Arial"/>
                          <a:cs typeface="Arial"/>
                        </a:rPr>
                        <a:t>800,000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RPS</a:t>
                      </a:r>
                    </a:p>
                  </a:txBody>
                  <a:tcPr anchor="ctr">
                    <a:solidFill>
                      <a:schemeClr val="accent4"/>
                    </a:solidFill>
                  </a:tcPr>
                </a:tc>
                <a:tc>
                  <a:txBody>
                    <a:bodyPr/>
                    <a:lstStyle/>
                    <a:p>
                      <a:pPr algn="ctr"/>
                      <a:r>
                        <a:rPr lang="en-US" sz="1300" dirty="0" smtClean="0">
                          <a:latin typeface="Arial"/>
                          <a:cs typeface="Arial"/>
                        </a:rPr>
                        <a:t>19,000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CAPWAP Throughput</a:t>
                      </a:r>
                    </a:p>
                  </a:txBody>
                  <a:tcPr anchor="ct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10GE SFP+, 1x MGMT GE RJ45</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Form Factor</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1U</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 GB SSD</a:t>
                      </a:r>
                      <a:endParaRPr lang="en-US" sz="1300" dirty="0">
                        <a:latin typeface="Arial"/>
                        <a:cs typeface="Arial"/>
                      </a:endParaRPr>
                    </a:p>
                  </a:txBody>
                  <a:tcPr anchor="ctr">
                    <a:solidFill>
                      <a:schemeClr val="accent4">
                        <a:lumMod val="40000"/>
                        <a:lumOff val="60000"/>
                      </a:schemeClr>
                    </a:solidFill>
                  </a:tcPr>
                </a:tc>
              </a:tr>
            </a:tbl>
          </a:graphicData>
        </a:graphic>
      </p:graphicFrame>
      <p:sp>
        <p:nvSpPr>
          <p:cNvPr id="5" name="TextBox 4"/>
          <p:cNvSpPr txBox="1"/>
          <p:nvPr/>
        </p:nvSpPr>
        <p:spPr>
          <a:xfrm>
            <a:off x="4399280" y="955040"/>
            <a:ext cx="4490720" cy="261610"/>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1442436690"/>
      </p:ext>
    </p:extLst>
  </p:cSld>
  <p:clrMapOvr>
    <a:masterClrMapping/>
  </p:clrMapOvr>
  <p:transition xmlns:p14="http://schemas.microsoft.com/office/powerpoint/2010/mai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3325976" y="6507287"/>
            <a:ext cx="31242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963386579"/>
              </p:ext>
            </p:extLst>
          </p:nvPr>
        </p:nvGraphicFramePr>
        <p:xfrm>
          <a:off x="219579" y="1026013"/>
          <a:ext cx="8704843" cy="5190300"/>
        </p:xfrm>
        <a:graphic>
          <a:graphicData uri="http://schemas.openxmlformats.org/drawingml/2006/table">
            <a:tbl>
              <a:tblPr firstRow="1" bandRow="1">
                <a:effectLst/>
                <a:tableStyleId>{E8034E78-7F5D-4C2E-B375-FC64B27BC917}</a:tableStyleId>
              </a:tblPr>
              <a:tblGrid>
                <a:gridCol w="1575875"/>
                <a:gridCol w="648088"/>
                <a:gridCol w="648088"/>
                <a:gridCol w="648088"/>
                <a:gridCol w="648088"/>
                <a:gridCol w="648088"/>
                <a:gridCol w="648088"/>
                <a:gridCol w="648088"/>
                <a:gridCol w="648088"/>
                <a:gridCol w="648088"/>
                <a:gridCol w="648088"/>
                <a:gridCol w="648088"/>
              </a:tblGrid>
              <a:tr h="355254">
                <a:tc rowSpan="2">
                  <a:txBody>
                    <a:bodyPr/>
                    <a:lstStyle/>
                    <a:p>
                      <a:pPr algn="ctr" fontAlgn="ctr"/>
                      <a:r>
                        <a:rPr lang="en-US" sz="1200" b="1" u="none" strike="noStrike" dirty="0" smtClean="0">
                          <a:solidFill>
                            <a:schemeClr val="bg1"/>
                          </a:solidFill>
                          <a:effectLst/>
                        </a:rPr>
                        <a:t>Virtual Appliance</a:t>
                      </a:r>
                    </a:p>
                  </a:txBody>
                  <a:tcPr marL="127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4">
                  <a:txBody>
                    <a:bodyPr/>
                    <a:lstStyle/>
                    <a:p>
                      <a:pPr algn="ctr" fontAlgn="ctr"/>
                      <a:r>
                        <a:rPr lang="en-US" sz="1050" u="none" strike="noStrike" dirty="0">
                          <a:effectLst/>
                        </a:rPr>
                        <a:t>VMware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ctr"/>
                      <a:r>
                        <a:rPr lang="en-US" sz="1050" u="none" strike="noStrike" dirty="0">
                          <a:effectLst/>
                        </a:rPr>
                        <a:t>Citrix</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050" u="none" strike="noStrike" dirty="0">
                          <a:effectLst/>
                        </a:rPr>
                        <a:t>Open Source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050" u="none" strike="noStrike" dirty="0">
                          <a:effectLst/>
                        </a:rPr>
                        <a:t>Amazon</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2">
                  <a:txBody>
                    <a:bodyPr/>
                    <a:lstStyle/>
                    <a:p>
                      <a:pPr algn="ctr" fontAlgn="ctr"/>
                      <a:r>
                        <a:rPr lang="en-US" sz="1050" u="none" strike="noStrike" dirty="0">
                          <a:effectLst/>
                        </a:rPr>
                        <a:t>Microsoft</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571998">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000" b="0" u="none" strike="noStrike" dirty="0" smtClean="0">
                          <a:solidFill>
                            <a:srgbClr val="FFFFFF"/>
                          </a:solidFill>
                          <a:effectLst/>
                        </a:rPr>
                        <a:t>vSphere v4.0,</a:t>
                      </a:r>
                      <a:r>
                        <a:rPr lang="en-US" sz="1000" b="0" u="none" strike="noStrike" baseline="0" dirty="0" smtClean="0">
                          <a:solidFill>
                            <a:srgbClr val="FFFFFF"/>
                          </a:solidFill>
                          <a:effectLst/>
                        </a:rPr>
                        <a:t> </a:t>
                      </a:r>
                      <a:r>
                        <a:rPr lang="en-US" sz="1000" b="0" u="none" strike="noStrike" dirty="0" smtClean="0">
                          <a:solidFill>
                            <a:srgbClr val="FFFFFF"/>
                          </a:solidFill>
                          <a:effectLst/>
                        </a:rPr>
                        <a:t>4.1</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v5.0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v5.1,</a:t>
                      </a:r>
                      <a:r>
                        <a:rPr lang="en-US" sz="1000" b="0" u="none" strike="noStrike" baseline="0" dirty="0" smtClean="0">
                          <a:solidFill>
                            <a:srgbClr val="FFFFFF"/>
                          </a:solidFill>
                          <a:effectLst/>
                        </a:rPr>
                        <a:t> </a:t>
                      </a:r>
                      <a:r>
                        <a:rPr lang="en-US" sz="1000" b="0" u="none" strike="noStrike" dirty="0" smtClean="0">
                          <a:solidFill>
                            <a:srgbClr val="FFFFFF"/>
                          </a:solidFill>
                          <a:effectLst/>
                        </a:rPr>
                        <a:t>5.5</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a:t>
                      </a:r>
                    </a:p>
                    <a:p>
                      <a:pPr algn="ctr" fontAlgn="ctr"/>
                      <a:r>
                        <a:rPr lang="en-US" sz="1000" b="0" u="none" strike="noStrike" dirty="0" smtClean="0">
                          <a:solidFill>
                            <a:srgbClr val="FFFFFF"/>
                          </a:solidFill>
                          <a:effectLst/>
                        </a:rPr>
                        <a:t>v5.6 SP2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 </a:t>
                      </a:r>
                    </a:p>
                    <a:p>
                      <a:pPr algn="ctr" fontAlgn="ctr"/>
                      <a:r>
                        <a:rPr lang="en-US" sz="1000" b="0" u="none" strike="noStrike" dirty="0" smtClean="0">
                          <a:solidFill>
                            <a:srgbClr val="FFFFFF"/>
                          </a:solidFill>
                          <a:effectLst/>
                        </a:rPr>
                        <a:t>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KVM</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AWS</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2008 R2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2012</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55254">
                <a:tc>
                  <a:txBody>
                    <a:bodyPr/>
                    <a:lstStyle/>
                    <a:p>
                      <a:pPr algn="l" fontAlgn="ctr"/>
                      <a:r>
                        <a:rPr lang="en-US" sz="1050" b="1" u="none" strike="noStrike" dirty="0">
                          <a:solidFill>
                            <a:schemeClr val="bg1"/>
                          </a:solidFill>
                          <a:effectLst/>
                          <a:latin typeface="Arial"/>
                          <a:cs typeface="Arial"/>
                        </a:rPr>
                        <a:t>FortiGate-</a:t>
                      </a:r>
                      <a:r>
                        <a:rPr lang="en-US" sz="1050" b="1" u="none" strike="noStrike" dirty="0" smtClean="0">
                          <a:solidFill>
                            <a:schemeClr val="bg1"/>
                          </a:solidFill>
                          <a:effectLst/>
                          <a:latin typeface="Arial"/>
                          <a:cs typeface="Arial"/>
                        </a:rPr>
                        <a:t>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FortiManager-VM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FortiAnalyzer-VM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FortiWeb-VM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100" dirty="0" smtClean="0">
                        <a:solidFill>
                          <a:srgbClr val="36424A"/>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baseline="0" dirty="0" smtClean="0">
                          <a:solidFill>
                            <a:srgbClr val="637F7F"/>
                          </a:solidFill>
                          <a:latin typeface="Zapf Dingbats"/>
                          <a:ea typeface="Zapf Dingbats"/>
                          <a:cs typeface="Zapf Dingbats"/>
                          <a:sym typeface="Zapf Dingbats"/>
                        </a:rPr>
                        <a:t> </a:t>
                      </a: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FortiMail-VM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637F7F"/>
                          </a:solidFill>
                          <a:effectLst/>
                        </a:rPr>
                        <a:t> </a:t>
                      </a:r>
                      <a:endParaRPr lang="en-US" sz="1100" b="0" i="0" u="none" strike="noStrike">
                        <a:solidFill>
                          <a:srgbClr val="637F7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FortiAuthenticator-VM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1100" dirty="0" smtClean="0">
                          <a:solidFill>
                            <a:schemeClr val="tx1">
                              <a:lumMod val="50000"/>
                              <a:lumOff val="50000"/>
                            </a:schemeClr>
                          </a:solidFill>
                        </a:rPr>
                        <a:t>TBA</a:t>
                      </a:r>
                      <a:endParaRPr lang="en-US" sz="11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Zapf Dingbats"/>
                          <a:ea typeface="Zapf Dingbats"/>
                          <a:cs typeface="Zapf Dingbats"/>
                          <a:sym typeface="Zapf Dingbats"/>
                        </a:rPr>
                        <a:t>✔</a:t>
                      </a: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FortiADC-VM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u="none" strike="noStrike">
                          <a:solidFill>
                            <a:schemeClr val="tx1"/>
                          </a:solidFill>
                          <a:effectLst/>
                        </a:rPr>
                        <a:t> </a:t>
                      </a:r>
                      <a:endParaRPr lang="en-US" sz="1100" b="0" i="0" u="none" strike="noStrike">
                        <a:solidFill>
                          <a:schemeClr val="tx1"/>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TBA</a:t>
                      </a: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FortiCache-VM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TBA</a:t>
                      </a: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FortiVoice-VM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FortiRecorder-VM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050" b="1" i="0" u="none" strike="noStrike" dirty="0" smtClean="0">
                          <a:solidFill>
                            <a:schemeClr val="bg1"/>
                          </a:solidFill>
                          <a:effectLst/>
                          <a:latin typeface="Arial"/>
                          <a:cs typeface="Arial"/>
                        </a:rPr>
                        <a:t>FortiSandbox-VM</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TBA</a:t>
                      </a: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050" b="1" i="0" u="none" strike="noStrike" dirty="0" smtClean="0">
                          <a:solidFill>
                            <a:schemeClr val="bg1"/>
                          </a:solidFill>
                          <a:effectLst/>
                          <a:latin typeface="Arial"/>
                          <a:cs typeface="Arial"/>
                        </a:rPr>
                        <a:t>FortiPrivateCloud-VM</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00">
                              <a:lumMod val="50000"/>
                              <a:lumOff val="50000"/>
                            </a:srgbClr>
                          </a:solidFill>
                          <a:effectLst/>
                          <a:uLnTx/>
                          <a:uFillTx/>
                          <a:latin typeface="+mn-lt"/>
                          <a:ea typeface="+mn-ea"/>
                          <a:cs typeface="+mn-cs"/>
                        </a:rPr>
                        <a:t>TBA</a:t>
                      </a: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r>
            </a:tbl>
          </a:graphicData>
        </a:graphic>
      </p:graphicFrame>
      <p:sp>
        <p:nvSpPr>
          <p:cNvPr id="8" name="TextBox 7"/>
          <p:cNvSpPr txBox="1"/>
          <p:nvPr/>
        </p:nvSpPr>
        <p:spPr>
          <a:xfrm>
            <a:off x="7380959" y="2670560"/>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9" name="TextBox 8"/>
          <p:cNvSpPr txBox="1"/>
          <p:nvPr/>
        </p:nvSpPr>
        <p:spPr>
          <a:xfrm>
            <a:off x="7381506" y="1884035"/>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64650651"/>
              </p:ext>
            </p:extLst>
          </p:nvPr>
        </p:nvGraphicFramePr>
        <p:xfrm>
          <a:off x="252002" y="1260000"/>
          <a:ext cx="8640004" cy="3758142"/>
        </p:xfrm>
        <a:graphic>
          <a:graphicData uri="http://schemas.openxmlformats.org/drawingml/2006/table">
            <a:tbl>
              <a:tblPr firstRow="1" bandRow="1">
                <a:effectLst/>
                <a:tableStyleId>{E8034E78-7F5D-4C2E-B375-FC64B27BC917}</a:tableStyleId>
              </a:tblPr>
              <a:tblGrid>
                <a:gridCol w="2013964"/>
                <a:gridCol w="828255"/>
                <a:gridCol w="828255"/>
                <a:gridCol w="828255"/>
                <a:gridCol w="828255"/>
                <a:gridCol w="828255"/>
                <a:gridCol w="828255"/>
                <a:gridCol w="828255"/>
                <a:gridCol w="828255"/>
              </a:tblGrid>
              <a:tr h="677136">
                <a:tc>
                  <a:txBody>
                    <a:bodyPr/>
                    <a:lstStyle/>
                    <a:p>
                      <a:pPr algn="l" fontAlgn="ct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App.</a:t>
                      </a:r>
                      <a:r>
                        <a:rPr lang="en-US" sz="12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bg1"/>
                          </a:solidFill>
                          <a:latin typeface="+mn-lt"/>
                        </a:rPr>
                        <a:t>Control</a:t>
                      </a:r>
                      <a:endParaRPr lang="en-US" sz="1200" b="1"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IPS</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AV</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Anti-bot</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Filtering</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Anti-spam</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Scan</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Security</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342334">
                <a:tc>
                  <a:txBody>
                    <a:bodyPr/>
                    <a:lstStyle/>
                    <a:p>
                      <a:pPr algn="l" fontAlgn="ctr"/>
                      <a:r>
                        <a:rPr lang="en-US" sz="1100" b="1" u="none" strike="noStrike" dirty="0" smtClean="0">
                          <a:solidFill>
                            <a:schemeClr val="bg1"/>
                          </a:solidFill>
                          <a:effectLst/>
                          <a:latin typeface="Arial"/>
                          <a:cs typeface="Arial"/>
                        </a:rPr>
                        <a:t>FortiGate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latin typeface="Zapf Dingbats"/>
                          <a:ea typeface="Zapf Dingbats"/>
                          <a:cs typeface="Zapf Dingbats"/>
                          <a:sym typeface="Zapf Dingbats"/>
                        </a:rPr>
                        <a:t>✔</a:t>
                      </a:r>
                      <a:endParaRPr lang="en-US" sz="1200" b="0"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1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11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12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FortiClient*</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FortiWeb</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FortiCache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algn="l" fontAlgn="ctr"/>
                      <a:r>
                        <a:rPr lang="en-US" sz="1100" b="1" u="none" strike="noStrike" dirty="0" smtClean="0">
                          <a:solidFill>
                            <a:schemeClr val="bg1"/>
                          </a:solidFill>
                          <a:effectLst/>
                          <a:latin typeface="Arial"/>
                          <a:cs typeface="Arial"/>
                        </a:rPr>
                        <a:t>FortiMail</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2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FortiADC</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FortiDDoS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FortiDB</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r>
                        <a:rPr lang="en-US" sz="1200" b="0" i="0" dirty="0" smtClean="0">
                          <a:solidFill>
                            <a:srgbClr val="FFFFFF"/>
                          </a:solidFill>
                          <a:latin typeface="Zapf Dingbats"/>
                          <a:ea typeface="Zapf Dingbats"/>
                          <a:cs typeface="Zapf Dingbats"/>
                          <a:sym typeface="Zapf Dingbats"/>
                        </a:rPr>
                        <a:t>✔</a:t>
                      </a: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r>
            </a:tbl>
          </a:graphicData>
        </a:graphic>
      </p:graphicFrame>
      <p:sp>
        <p:nvSpPr>
          <p:cNvPr id="5" name="TextBox 4"/>
          <p:cNvSpPr txBox="1"/>
          <p:nvPr/>
        </p:nvSpPr>
        <p:spPr>
          <a:xfrm>
            <a:off x="217366" y="5504657"/>
            <a:ext cx="3124200" cy="400110"/>
          </a:xfrm>
          <a:prstGeom prst="rect">
            <a:avLst/>
          </a:prstGeom>
          <a:noFill/>
        </p:spPr>
        <p:txBody>
          <a:bodyPr wrap="square" rtlCol="0">
            <a:spAutoFit/>
          </a:bodyPr>
          <a:lstStyle/>
          <a:p>
            <a:r>
              <a:rPr lang="en-US" sz="1000" dirty="0" smtClean="0">
                <a:solidFill>
                  <a:srgbClr val="404040"/>
                </a:solidFill>
                <a:latin typeface="Helvetica 55 Roman"/>
                <a:cs typeface="Helvetica 55 Roman"/>
              </a:rPr>
              <a:t>* Free Subscription Service(s)</a:t>
            </a:r>
          </a:p>
          <a:p>
            <a:r>
              <a:rPr lang="en-US" sz="10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300" y="1426620"/>
            <a:ext cx="1452966" cy="391974"/>
          </a:xfrm>
          <a:prstGeom prst="rect">
            <a:avLst/>
          </a:prstGeom>
          <a:noFill/>
        </p:spPr>
      </p:pic>
    </p:spTree>
    <p:extLst>
      <p:ext uri="{BB962C8B-B14F-4D97-AF65-F5344CB8AC3E}">
        <p14:creationId xmlns:p14="http://schemas.microsoft.com/office/powerpoint/2010/main" val="633119495"/>
      </p:ext>
    </p:extLst>
  </p:cSld>
  <p:clrMapOvr>
    <a:masterClrMapping/>
  </p:clrMapOvr>
  <p:transition xmlns:p14="http://schemas.microsoft.com/office/powerpoint/2010/mai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endParaRPr lang="en-US" sz="1000" b="1" dirty="0" smtClean="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7" y="411750"/>
            <a:ext cx="1289845" cy="832409"/>
          </a:xfrm>
          <a:prstGeom prst="rect">
            <a:avLst/>
          </a:prstGeom>
        </p:spPr>
      </p:pic>
      <p:sp>
        <p:nvSpPr>
          <p:cNvPr id="285" name="Rounded Rectangle 284"/>
          <p:cNvSpPr/>
          <p:nvPr/>
        </p:nvSpPr>
        <p:spPr>
          <a:xfrm>
            <a:off x="2922554" y="1088572"/>
            <a:ext cx="2489599" cy="1275582"/>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2133600"/>
            <a:ext cx="1447800" cy="12192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2060604"/>
            <a:ext cx="3504" cy="63536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814054"/>
            <a:ext cx="574842" cy="6684"/>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056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4690430"/>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2600190"/>
            <a:ext cx="919398" cy="708"/>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5915357"/>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489992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988541"/>
            <a:ext cx="0" cy="393245"/>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885568"/>
            <a:ext cx="0" cy="50140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913027"/>
            <a:ext cx="0" cy="463575"/>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940486"/>
            <a:ext cx="0" cy="436116"/>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5"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4"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3" y="3244834"/>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1" y="1162222"/>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11526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2" y="11526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11526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11634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0"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0" y="4933940"/>
            <a:ext cx="9527" cy="67342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6" y="5909629"/>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5909629"/>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4899920"/>
            <a:ext cx="9620" cy="727591"/>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62402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8" y="2971371"/>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3426900"/>
            <a:ext cx="1406918" cy="21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990749"/>
            <a:ext cx="3418" cy="439511"/>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3916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4690430"/>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4" y="3447552"/>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371983"/>
            <a:ext cx="2568" cy="1373171"/>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378675"/>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6" y="390884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546938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4" y="141909"/>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7" y="36576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5867098"/>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811780"/>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794464"/>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2546565"/>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2163084"/>
            <a:ext cx="2056908" cy="366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876584" cy="3203"/>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819400"/>
            <a:ext cx="901542" cy="1337"/>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4419"/>
            <a:ext cx="523358" cy="1181"/>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638950"/>
            <a:ext cx="762000" cy="552450"/>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629328"/>
            <a:ext cx="762000" cy="552450"/>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629328"/>
            <a:ext cx="762000" cy="552450"/>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629328"/>
            <a:ext cx="762000" cy="552450"/>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2405848"/>
            <a:ext cx="1526540" cy="1192530"/>
          </a:xfrm>
          <a:prstGeom prst="rect">
            <a:avLst/>
          </a:prstGeom>
        </p:spPr>
      </p:pic>
      <p:sp>
        <p:nvSpPr>
          <p:cNvPr id="498" name="Rounded Rectangle 497"/>
          <p:cNvSpPr/>
          <p:nvPr/>
        </p:nvSpPr>
        <p:spPr>
          <a:xfrm>
            <a:off x="3845650" y="258144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7" y="2301240"/>
            <a:ext cx="762635" cy="531495"/>
          </a:xfrm>
          <a:prstGeom prst="rect">
            <a:avLst/>
          </a:prstGeom>
        </p:spPr>
      </p:pic>
      <p:sp>
        <p:nvSpPr>
          <p:cNvPr id="483" name="Rounded Rectangle 482"/>
          <p:cNvSpPr/>
          <p:nvPr/>
        </p:nvSpPr>
        <p:spPr>
          <a:xfrm>
            <a:off x="6447494" y="209369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8" y="3426846"/>
            <a:ext cx="762635" cy="531495"/>
          </a:xfrm>
          <a:prstGeom prst="rect">
            <a:avLst/>
          </a:prstGeom>
        </p:spPr>
      </p:pic>
      <p:sp>
        <p:nvSpPr>
          <p:cNvPr id="528" name="Rounded Rectangle 527"/>
          <p:cNvSpPr/>
          <p:nvPr/>
        </p:nvSpPr>
        <p:spPr>
          <a:xfrm>
            <a:off x="7996518" y="3263745"/>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4" y="4398730"/>
            <a:ext cx="762635" cy="531495"/>
          </a:xfrm>
          <a:prstGeom prst="rect">
            <a:avLst/>
          </a:prstGeom>
        </p:spPr>
      </p:pic>
      <p:sp>
        <p:nvSpPr>
          <p:cNvPr id="481" name="Rounded Rectangle 480"/>
          <p:cNvSpPr/>
          <p:nvPr/>
        </p:nvSpPr>
        <p:spPr>
          <a:xfrm>
            <a:off x="71192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6" y="4398730"/>
            <a:ext cx="762635" cy="531495"/>
          </a:xfrm>
          <a:prstGeom prst="rect">
            <a:avLst/>
          </a:prstGeom>
        </p:spPr>
      </p:pic>
      <p:sp>
        <p:nvSpPr>
          <p:cNvPr id="482" name="Rounded Rectangle 481"/>
          <p:cNvSpPr/>
          <p:nvPr/>
        </p:nvSpPr>
        <p:spPr>
          <a:xfrm>
            <a:off x="81098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4405324"/>
            <a:ext cx="762000" cy="530225"/>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6" y="4426292"/>
            <a:ext cx="528937" cy="488288"/>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199" y="4404689"/>
            <a:ext cx="762635" cy="531495"/>
          </a:xfrm>
          <a:prstGeom prst="rect">
            <a:avLst/>
          </a:prstGeom>
        </p:spPr>
      </p:pic>
      <p:sp>
        <p:nvSpPr>
          <p:cNvPr id="477" name="Rounded Rectangle 476"/>
          <p:cNvSpPr/>
          <p:nvPr/>
        </p:nvSpPr>
        <p:spPr>
          <a:xfrm>
            <a:off x="3295389"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5050695"/>
            <a:ext cx="134176" cy="346965"/>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4982985"/>
            <a:ext cx="550640" cy="577501"/>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0" y="2629631"/>
            <a:ext cx="586985" cy="588446"/>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677646"/>
            <a:ext cx="762635" cy="531495"/>
          </a:xfrm>
          <a:prstGeom prst="rect">
            <a:avLst/>
          </a:prstGeom>
        </p:spPr>
      </p:pic>
      <p:cxnSp>
        <p:nvCxnSpPr>
          <p:cNvPr id="213" name="Straight Connector 212"/>
          <p:cNvCxnSpPr/>
          <p:nvPr/>
        </p:nvCxnSpPr>
        <p:spPr>
          <a:xfrm flipH="1" flipV="1">
            <a:off x="2666019" y="2165615"/>
            <a:ext cx="3209" cy="619473"/>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8" y="2557591"/>
            <a:ext cx="1045665" cy="674826"/>
          </a:xfrm>
          <a:prstGeom prst="rect">
            <a:avLst/>
          </a:prstGeom>
        </p:spPr>
      </p:pic>
      <p:sp>
        <p:nvSpPr>
          <p:cNvPr id="473" name="Arc 472"/>
          <p:cNvSpPr/>
          <p:nvPr/>
        </p:nvSpPr>
        <p:spPr>
          <a:xfrm>
            <a:off x="680977" y="2557824"/>
            <a:ext cx="3169128" cy="627925"/>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3222114"/>
            <a:ext cx="3671638"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4671105"/>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2343930"/>
            <a:ext cx="6858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9956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547831"/>
            <a:ext cx="1056358" cy="667407"/>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439502"/>
            <a:ext cx="1056358" cy="667407"/>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3" y="318013"/>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2267987"/>
            <a:ext cx="1056358" cy="667407"/>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1241277"/>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1" y="206976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5495660"/>
            <a:ext cx="1056358" cy="667407"/>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5256221"/>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5514272"/>
            <a:ext cx="351548" cy="368696"/>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5691252"/>
            <a:ext cx="351548" cy="368696"/>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5251572"/>
            <a:ext cx="351548" cy="368696"/>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8" y="5139109"/>
            <a:ext cx="417487" cy="544061"/>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7" y="5529123"/>
            <a:ext cx="417487" cy="544061"/>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3266497"/>
            <a:ext cx="351548" cy="368696"/>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3443477"/>
            <a:ext cx="351548" cy="368696"/>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3003797"/>
            <a:ext cx="351548" cy="368696"/>
          </a:xfrm>
          <a:prstGeom prst="rect">
            <a:avLst/>
          </a:prstGeom>
        </p:spPr>
      </p:pic>
      <p:sp>
        <p:nvSpPr>
          <p:cNvPr id="433" name="TextBox 432"/>
          <p:cNvSpPr txBox="1"/>
          <p:nvPr/>
        </p:nvSpPr>
        <p:spPr>
          <a:xfrm>
            <a:off x="775814" y="2900056"/>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1" y="4420587"/>
            <a:ext cx="762635" cy="531495"/>
          </a:xfrm>
          <a:prstGeom prst="rect">
            <a:avLst/>
          </a:prstGeom>
        </p:spPr>
      </p:pic>
      <p:sp>
        <p:nvSpPr>
          <p:cNvPr id="259" name="Rounded Rectangle 258"/>
          <p:cNvSpPr/>
          <p:nvPr/>
        </p:nvSpPr>
        <p:spPr>
          <a:xfrm>
            <a:off x="6222916" y="417617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4869493"/>
            <a:ext cx="0" cy="529821"/>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4931037"/>
            <a:ext cx="0" cy="649706"/>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4907992"/>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6" y="1276826"/>
            <a:ext cx="441" cy="662208"/>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883633"/>
            <a:ext cx="391632" cy="568"/>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3" y="1725168"/>
            <a:ext cx="762635" cy="531495"/>
          </a:xfrm>
          <a:prstGeom prst="rect">
            <a:avLst/>
          </a:prstGeom>
        </p:spPr>
      </p:pic>
      <p:sp>
        <p:nvSpPr>
          <p:cNvPr id="269" name="TextBox 268"/>
          <p:cNvSpPr txBox="1"/>
          <p:nvPr/>
        </p:nvSpPr>
        <p:spPr>
          <a:xfrm>
            <a:off x="5591159" y="2207466"/>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719912"/>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457199"/>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457200"/>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457200"/>
            <a:ext cx="7620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457200"/>
            <a:ext cx="870462"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2099428"/>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5586329"/>
            <a:ext cx="445922" cy="292090"/>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901908"/>
            <a:ext cx="175016" cy="392003"/>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5506502"/>
            <a:ext cx="345833" cy="332432"/>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4404547"/>
            <a:ext cx="760222" cy="529200"/>
          </a:xfrm>
          <a:prstGeom prst="rect">
            <a:avLst/>
          </a:prstGeom>
        </p:spPr>
      </p:pic>
      <p:sp>
        <p:nvSpPr>
          <p:cNvPr id="479" name="Rounded Rectangle 478"/>
          <p:cNvSpPr/>
          <p:nvPr/>
        </p:nvSpPr>
        <p:spPr>
          <a:xfrm>
            <a:off x="41148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2" y="1622039"/>
            <a:ext cx="760309" cy="550800"/>
          </a:xfrm>
          <a:prstGeom prst="rect">
            <a:avLst/>
          </a:prstGeom>
        </p:spPr>
      </p:pic>
      <p:sp>
        <p:nvSpPr>
          <p:cNvPr id="306" name="Rounded Rectangle 305"/>
          <p:cNvSpPr/>
          <p:nvPr/>
        </p:nvSpPr>
        <p:spPr>
          <a:xfrm>
            <a:off x="4301864" y="1444832"/>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754383"/>
            <a:ext cx="347472" cy="347472"/>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6" y="5317948"/>
            <a:ext cx="762635" cy="531495"/>
          </a:xfrm>
          <a:prstGeom prst="rect">
            <a:avLst/>
          </a:prstGeom>
        </p:spPr>
      </p:pic>
      <p:sp>
        <p:nvSpPr>
          <p:cNvPr id="532" name="Rounded Rectangle 531"/>
          <p:cNvSpPr/>
          <p:nvPr/>
        </p:nvSpPr>
        <p:spPr>
          <a:xfrm>
            <a:off x="6733183" y="5196907"/>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val="0"/>
              </a:ext>
            </a:extLst>
          </a:blip>
          <a:stretch>
            <a:fillRect/>
          </a:stretch>
        </p:blipFill>
        <p:spPr>
          <a:xfrm>
            <a:off x="3384289" y="5194484"/>
            <a:ext cx="176039" cy="226601"/>
          </a:xfrm>
          <a:prstGeom prst="rect">
            <a:avLst/>
          </a:prstGeom>
        </p:spPr>
      </p:pic>
      <p:pic>
        <p:nvPicPr>
          <p:cNvPr id="174" name="Picture 173"/>
          <p:cNvPicPr>
            <a:picLocks noChangeAspect="1"/>
          </p:cNvPicPr>
          <p:nvPr/>
        </p:nvPicPr>
        <p:blipFill>
          <a:blip r:embed="rId33"/>
          <a:stretch>
            <a:fillRect/>
          </a:stretch>
        </p:blipFill>
        <p:spPr>
          <a:xfrm>
            <a:off x="6872564" y="870306"/>
            <a:ext cx="764683" cy="532800"/>
          </a:xfrm>
          <a:prstGeom prst="rect">
            <a:avLst/>
          </a:prstGeom>
        </p:spPr>
      </p:pic>
      <p:sp>
        <p:nvSpPr>
          <p:cNvPr id="534" name="Rounded Rectangle 533"/>
          <p:cNvSpPr/>
          <p:nvPr/>
        </p:nvSpPr>
        <p:spPr>
          <a:xfrm>
            <a:off x="6453198" y="75199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a:stretch>
            <a:fillRect/>
          </a:stretch>
        </p:blipFill>
        <p:spPr>
          <a:xfrm>
            <a:off x="1494373" y="4969097"/>
            <a:ext cx="351019" cy="328801"/>
          </a:xfrm>
          <a:prstGeom prst="rect">
            <a:avLst/>
          </a:prstGeom>
        </p:spPr>
      </p:pic>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946971515"/>
      </p:ext>
    </p:extLst>
  </p:cSld>
  <p:clrMapOvr>
    <a:masterClrMapping/>
  </p:clrMapOvr>
  <p:transition xmlns:p14="http://schemas.microsoft.com/office/powerpoint/2010/mai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6766627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xmlns:p14="http://schemas.microsoft.com/office/powerpoint/2010/mai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754309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7531081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a:t>
            </a:r>
            <a:r>
              <a:rPr lang="en-US" sz="1200" dirty="0"/>
              <a:t>Ports 14x GE RJ45 Switch Ports</a:t>
            </a:r>
            <a:br>
              <a:rPr lang="en-US" sz="1200" dirty="0"/>
            </a:br>
            <a:r>
              <a:rPr lang="en-US" sz="1200" dirty="0"/>
              <a:t>(</a:t>
            </a:r>
            <a:r>
              <a:rPr lang="en-US" sz="1200" dirty="0" err="1"/>
              <a:t>inc.</a:t>
            </a:r>
            <a:r>
              <a:rPr lang="en-US" sz="1200" dirty="0"/>
              <a:t> 4x PoE</a:t>
            </a:r>
            <a:r>
              <a:rPr lang="en-US" sz="1200" dirty="0" smtClean="0"/>
              <a:t>)</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pic>
        <p:nvPicPr>
          <p:cNvPr id="17" name="Picture 16"/>
          <p:cNvPicPr>
            <a:picLocks noChangeAspect="1"/>
          </p:cNvPicPr>
          <p:nvPr/>
        </p:nvPicPr>
        <p:blipFill>
          <a:blip r:embed="rId6"/>
          <a:stretch>
            <a:fillRect/>
          </a:stretch>
        </p:blipFill>
        <p:spPr>
          <a:xfrm>
            <a:off x="3316900" y="188495"/>
            <a:ext cx="533400" cy="533400"/>
          </a:xfrm>
          <a:prstGeom prst="rect">
            <a:avLst/>
          </a:prstGeom>
        </p:spPr>
      </p:pic>
    </p:spTree>
    <p:extLst>
      <p:ext uri="{BB962C8B-B14F-4D97-AF65-F5344CB8AC3E}">
        <p14:creationId xmlns:p14="http://schemas.microsoft.com/office/powerpoint/2010/main" val="36747052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56774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xmlns:p14="http://schemas.microsoft.com/office/powerpoint/2010/mai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8511316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91840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250/550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1003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679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300/700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6058355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75897724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FortiAuthenticator</a:t>
            </a:r>
            <a:endParaRPr lang="en-US" dirty="0"/>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endParaRPr lang="en-US" dirty="0"/>
          </a:p>
          <a:p>
            <a:pPr>
              <a:buClr>
                <a:schemeClr val="accent6"/>
              </a:buClr>
            </a:pPr>
            <a:r>
              <a:rPr lang="en-US" dirty="0" smtClean="0"/>
              <a:t>FortiWAN</a:t>
            </a:r>
            <a:endParaRPr lang="en-US" dirty="0"/>
          </a:p>
          <a:p>
            <a:pPr>
              <a:buClr>
                <a:schemeClr val="accent6"/>
              </a:buClr>
            </a:pPr>
            <a:r>
              <a:rPr lang="en-US" dirty="0"/>
              <a:t>FortiCache</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a:buClr>
                <a:schemeClr val="accent6"/>
              </a:buClr>
            </a:pPr>
            <a:r>
              <a:rPr lang="en-US" dirty="0" smtClean="0"/>
              <a:t>FortiTester</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7296832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72x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7"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9" name="Picture 46" descr="dark_port_output-po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79524" y="3090824"/>
            <a:ext cx="569690" cy="312735"/>
          </a:xfrm>
          <a:prstGeom prst="rect">
            <a:avLst/>
          </a:prstGeom>
          <a:effectLst/>
        </p:spPr>
      </p:pic>
      <p:pic>
        <p:nvPicPr>
          <p:cNvPr id="22" name="Picture 21"/>
          <p:cNvPicPr>
            <a:picLocks noChangeAspect="1"/>
          </p:cNvPicPr>
          <p:nvPr/>
        </p:nvPicPr>
        <p:blipFill>
          <a:blip r:embed="rId6"/>
          <a:stretch>
            <a:fillRect/>
          </a:stretch>
        </p:blipFill>
        <p:spPr>
          <a:xfrm>
            <a:off x="3271595" y="188496"/>
            <a:ext cx="533400" cy="533400"/>
          </a:xfrm>
          <a:prstGeom prst="rect">
            <a:avLst/>
          </a:prstGeom>
        </p:spPr>
      </p:pic>
      <p:pic>
        <p:nvPicPr>
          <p:cNvPr id="2" name="Picture 1" descr="FG-98D-POE Front and Back.png"/>
          <p:cNvPicPr>
            <a:picLocks noChangeAspect="1"/>
          </p:cNvPicPr>
          <p:nvPr/>
        </p:nvPicPr>
        <p:blipFill rotWithShape="1">
          <a:blip r:embed="rId7" cstate="print">
            <a:extLst>
              <a:ext uri="{28A0092B-C50C-407E-A947-70E740481C1C}">
                <a14:useLocalDpi xmlns:a14="http://schemas.microsoft.com/office/drawing/2010/main"/>
              </a:ext>
            </a:extLst>
          </a:blip>
          <a:srcRect b="62437"/>
          <a:stretch/>
        </p:blipFill>
        <p:spPr>
          <a:xfrm>
            <a:off x="660017" y="1406199"/>
            <a:ext cx="4830132" cy="923972"/>
          </a:xfrm>
          <a:prstGeom prst="rect">
            <a:avLst/>
          </a:prstGeom>
        </p:spPr>
      </p:pic>
      <p:pic>
        <p:nvPicPr>
          <p:cNvPr id="15" name="Picture 14" descr="FG-98D-POE Front and Back.png"/>
          <p:cNvPicPr>
            <a:picLocks noChangeAspect="1"/>
          </p:cNvPicPr>
          <p:nvPr/>
        </p:nvPicPr>
        <p:blipFill rotWithShape="1">
          <a:blip r:embed="rId8" cstate="print">
            <a:extLst>
              <a:ext uri="{28A0092B-C50C-407E-A947-70E740481C1C}">
                <a14:useLocalDpi xmlns:a14="http://schemas.microsoft.com/office/drawing/2010/main"/>
              </a:ext>
            </a:extLst>
          </a:blip>
          <a:srcRect b="-190"/>
          <a:stretch/>
        </p:blipFill>
        <p:spPr>
          <a:xfrm>
            <a:off x="652412" y="2560187"/>
            <a:ext cx="4830132" cy="1010073"/>
          </a:xfrm>
          <a:prstGeom prst="rect">
            <a:avLst/>
          </a:prstGeom>
        </p:spPr>
      </p:pic>
    </p:spTree>
    <p:extLst>
      <p:ext uri="{BB962C8B-B14F-4D97-AF65-F5344CB8AC3E}">
        <p14:creationId xmlns:p14="http://schemas.microsoft.com/office/powerpoint/2010/main" val="278432585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sp>
        <p:nvSpPr>
          <p:cNvPr id="14" name="Rectangle 13"/>
          <p:cNvSpPr/>
          <p:nvPr/>
        </p:nvSpPr>
        <p:spPr>
          <a:xfrm>
            <a:off x="585640" y="2818799"/>
            <a:ext cx="1067887" cy="307777"/>
          </a:xfrm>
          <a:prstGeom prst="rect">
            <a:avLst/>
          </a:prstGeom>
        </p:spPr>
        <p:txBody>
          <a:bodyPr wrap="square">
            <a:spAutoFit/>
          </a:bodyPr>
          <a:lstStyle/>
          <a:p>
            <a:r>
              <a:rPr lang="en-US" sz="1400" b="1" dirty="0" smtClean="0">
                <a:latin typeface="+mn-lt"/>
                <a:ea typeface="Helvetica 55 Roman" charset="0"/>
                <a:cs typeface="Arial Narrow"/>
              </a:rPr>
              <a:t>FG-800C</a:t>
            </a:r>
            <a:endParaRPr lang="en-US" sz="1400" b="1" dirty="0">
              <a:latin typeface="+mn-lt"/>
              <a:cs typeface="Arial Narrow"/>
            </a:endParaRPr>
          </a:p>
        </p:txBody>
      </p:sp>
      <p:sp>
        <p:nvSpPr>
          <p:cNvPr id="22" name="Content Placeholder 9"/>
          <p:cNvSpPr txBox="1">
            <a:spLocks/>
          </p:cNvSpPr>
          <p:nvPr/>
        </p:nvSpPr>
        <p:spPr>
          <a:xfrm>
            <a:off x="4773723" y="2192643"/>
            <a:ext cx="3987800" cy="491711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multi-threat security for medium-sized enterprises and branch offices of large enterprises.</a:t>
            </a:r>
          </a:p>
          <a:p>
            <a:pPr>
              <a:lnSpc>
                <a:spcPct val="90000"/>
              </a:lnSpc>
              <a:buClr>
                <a:schemeClr val="accent6"/>
              </a:buClr>
              <a:buFont typeface="Wingdings" charset="2"/>
              <a:buChar char="§"/>
            </a:pPr>
            <a:r>
              <a:rPr lang="en-US" sz="15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sp>
        <p:nvSpPr>
          <p:cNvPr id="33" name="Rectangle 32"/>
          <p:cNvSpPr/>
          <p:nvPr/>
        </p:nvSpPr>
        <p:spPr>
          <a:xfrm>
            <a:off x="585640" y="3997971"/>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0326" y="4086620"/>
            <a:ext cx="213020" cy="151969"/>
          </a:xfrm>
          <a:prstGeom prst="rect">
            <a:avLst/>
          </a:prstGeom>
        </p:spPr>
      </p:pic>
      <p:pic>
        <p:nvPicPr>
          <p:cNvPr id="31" name="Picture 30" descr="FG-20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8640" y="4016075"/>
            <a:ext cx="2514600" cy="916293"/>
          </a:xfrm>
          <a:prstGeom prst="rect">
            <a:avLst/>
          </a:prstGeom>
        </p:spPr>
      </p:pic>
      <p:pic>
        <p:nvPicPr>
          <p:cNvPr id="34" name="Picture 33" descr="FG-24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8640" y="3818435"/>
            <a:ext cx="2433773" cy="731040"/>
          </a:xfrm>
          <a:prstGeom prst="rect">
            <a:avLst/>
          </a:prstGeom>
        </p:spPr>
      </p:pic>
      <p:pic>
        <p:nvPicPr>
          <p:cNvPr id="4" name="Picture 3" descr="FortiGate300D-3 Reflection.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57240" y="3558875"/>
            <a:ext cx="2057400" cy="445992"/>
          </a:xfrm>
          <a:prstGeom prst="rect">
            <a:avLst/>
          </a:prstGeom>
        </p:spPr>
      </p:pic>
      <p:sp>
        <p:nvSpPr>
          <p:cNvPr id="26" name="Rectangle 25"/>
          <p:cNvSpPr/>
          <p:nvPr/>
        </p:nvSpPr>
        <p:spPr>
          <a:xfrm>
            <a:off x="585640" y="3632098"/>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0326" y="3720747"/>
            <a:ext cx="213020" cy="151969"/>
          </a:xfrm>
          <a:prstGeom prst="rect">
            <a:avLst/>
          </a:prstGeom>
        </p:spPr>
      </p:pic>
      <p:pic>
        <p:nvPicPr>
          <p:cNvPr id="6" name="Picture 5" descr="FortiGate500D-1 Reflection.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957240" y="3147730"/>
            <a:ext cx="1981200" cy="421305"/>
          </a:xfrm>
          <a:prstGeom prst="rect">
            <a:avLst/>
          </a:prstGeom>
        </p:spPr>
      </p:pic>
      <p:sp>
        <p:nvSpPr>
          <p:cNvPr id="30" name="Rectangle 29"/>
          <p:cNvSpPr/>
          <p:nvPr/>
        </p:nvSpPr>
        <p:spPr>
          <a:xfrm>
            <a:off x="585640" y="3254075"/>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0326" y="3342724"/>
            <a:ext cx="213020" cy="151969"/>
          </a:xfrm>
          <a:prstGeom prst="rect">
            <a:avLst/>
          </a:prstGeom>
        </p:spPr>
      </p:pic>
      <p:pic>
        <p:nvPicPr>
          <p:cNvPr id="35" name="Picture 34" descr="FG-100D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2600" y="5029200"/>
            <a:ext cx="2446560" cy="729218"/>
          </a:xfrm>
          <a:prstGeom prst="rect">
            <a:avLst/>
          </a:prstGeom>
        </p:spPr>
      </p:pic>
      <p:sp>
        <p:nvSpPr>
          <p:cNvPr id="36" name="Rectangle 35"/>
          <p:cNvSpPr/>
          <p:nvPr/>
        </p:nvSpPr>
        <p:spPr>
          <a:xfrm>
            <a:off x="585640" y="4809035"/>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7040" y="4893670"/>
            <a:ext cx="213020" cy="151969"/>
          </a:xfrm>
          <a:prstGeom prst="rect">
            <a:avLst/>
          </a:prstGeom>
        </p:spPr>
      </p:pic>
      <p:pic>
        <p:nvPicPr>
          <p:cNvPr id="41" name="Picture 40" descr="FG-140D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60759" y="4732835"/>
            <a:ext cx="2409194" cy="749527"/>
          </a:xfrm>
          <a:prstGeom prst="rect">
            <a:avLst/>
          </a:prstGeom>
        </p:spPr>
      </p:pic>
      <p:pic>
        <p:nvPicPr>
          <p:cNvPr id="42" name="Picture 41" descr="FG-140D-POE_Ft-top.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760759" y="4504236"/>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Mid-Range Security Appliances For Mid-Size Organizations &amp; Large Enterprise Branch Offices</a:t>
            </a:r>
          </a:p>
        </p:txBody>
      </p:sp>
      <p:pic>
        <p:nvPicPr>
          <p:cNvPr id="29" name="Picture 2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38" name="Rectangle 37"/>
          <p:cNvSpPr/>
          <p:nvPr/>
        </p:nvSpPr>
        <p:spPr>
          <a:xfrm>
            <a:off x="4981576" y="3858743"/>
            <a:ext cx="3644273" cy="1891287"/>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a:t>
            </a:r>
            <a:r>
              <a:rPr lang="en-US" sz="1400" dirty="0" err="1" smtClean="0">
                <a:latin typeface="+mj-lt"/>
                <a:cs typeface="Arial Narrow"/>
              </a:rPr>
              <a:t>WANOptimization</a:t>
            </a:r>
            <a:r>
              <a:rPr lang="en-US" sz="1400" dirty="0">
                <a:latin typeface="+mj-lt"/>
                <a:cs typeface="Arial Narrow"/>
              </a:rPr>
              <a:t>, local reporting and </a:t>
            </a:r>
            <a:r>
              <a:rPr lang="en-US" sz="1400" dirty="0" smtClean="0">
                <a:latin typeface="+mj-lt"/>
                <a:cs typeface="Arial Narrow"/>
              </a:rPr>
              <a:t>archiving*</a:t>
            </a:r>
            <a:endParaRPr lang="en-US" sz="1400" dirty="0">
              <a:latin typeface="+mj-lt"/>
              <a:cs typeface="Arial Narrow"/>
            </a:endParaRPr>
          </a:p>
        </p:txBody>
      </p:sp>
    </p:spTree>
    <p:extLst>
      <p:ext uri="{BB962C8B-B14F-4D97-AF65-F5344CB8AC3E}">
        <p14:creationId xmlns:p14="http://schemas.microsoft.com/office/powerpoint/2010/main" val="300077809"/>
      </p:ext>
    </p:extLst>
  </p:cSld>
  <p:clrMapOvr>
    <a:masterClrMapping/>
  </p:clrMapOvr>
  <p:transition xmlns:p14="http://schemas.microsoft.com/office/powerpoint/2010/mai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313413523"/>
              </p:ext>
            </p:extLst>
          </p:nvPr>
        </p:nvGraphicFramePr>
        <p:xfrm>
          <a:off x="251999" y="1260000"/>
          <a:ext cx="8640005" cy="397788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 1000 / 200 Mbps</a:t>
                      </a:r>
                    </a:p>
                  </a:txBody>
                  <a:tcPr anchor="ctr"/>
                </a:tc>
                <a:tc>
                  <a:txBody>
                    <a:bodyPr/>
                    <a:lstStyle/>
                    <a:p>
                      <a:pPr algn="ctr"/>
                      <a:r>
                        <a:rPr lang="de-DE" sz="1100" dirty="0" smtClean="0"/>
                        <a:t>2500 / 1000 / 200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875304802"/>
      </p:ext>
    </p:extLst>
  </p:cSld>
  <p:clrMapOvr>
    <a:masterClrMapping/>
  </p:clrMapOvr>
  <p:transition xmlns:p14="http://schemas.microsoft.com/office/powerpoint/2010/mai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057795794"/>
              </p:ext>
            </p:extLst>
          </p:nvPr>
        </p:nvGraphicFramePr>
        <p:xfrm>
          <a:off x="252001" y="1260000"/>
          <a:ext cx="8639998" cy="4144018"/>
        </p:xfrm>
        <a:graphic>
          <a:graphicData uri="http://schemas.openxmlformats.org/drawingml/2006/table">
            <a:tbl>
              <a:tblPr firstRow="1" bandRow="1">
                <a:effectLst/>
                <a:tableStyleId>{073A0DAA-6AF3-43AB-8588-CEC1D06C72B9}</a:tableStyleId>
              </a:tblPr>
              <a:tblGrid>
                <a:gridCol w="2178093"/>
                <a:gridCol w="1292381"/>
                <a:gridCol w="1292381"/>
                <a:gridCol w="1292381"/>
                <a:gridCol w="1292381"/>
                <a:gridCol w="1292381"/>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algn="ctr"/>
                      <a:r>
                        <a:rPr lang="en-US" sz="1300" dirty="0" smtClean="0"/>
                        <a:t>FGT-500D</a:t>
                      </a: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16 / 16 /16</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6 Mil</a:t>
                      </a:r>
                    </a:p>
                  </a:txBody>
                  <a:tcPr anchor="ct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t>200 / 550 Mbps</a:t>
                      </a:r>
                    </a:p>
                  </a:txBody>
                  <a:tcPr anchor="ctr"/>
                </a:tc>
                <a:tc>
                  <a:txBody>
                    <a:bodyPr/>
                    <a:lstStyle/>
                    <a:p>
                      <a:pPr algn="ctr"/>
                      <a:r>
                        <a:rPr lang="de-DE" sz="1100" dirty="0" smtClean="0">
                          <a:latin typeface="+mn-lt"/>
                          <a:cs typeface="Arial Narrow"/>
                        </a:rPr>
                        <a:t>1.4 / 2.5 Gbps</a:t>
                      </a:r>
                    </a:p>
                  </a:txBody>
                  <a:tcPr anchor="ctr"/>
                </a:tc>
                <a:tc>
                  <a:txBody>
                    <a:bodyPr/>
                    <a:lstStyle/>
                    <a:p>
                      <a:pPr algn="ctr"/>
                      <a:r>
                        <a:rPr lang="de-DE" sz="1100" dirty="0" smtClean="0"/>
                        <a:t>1.7 / 3.4 Gbps</a:t>
                      </a:r>
                    </a:p>
                  </a:txBody>
                  <a:tcPr anchor="ctr"/>
                </a:tc>
                <a:tc>
                  <a:txBody>
                    <a:bodyPr/>
                    <a:lstStyle/>
                    <a:p>
                      <a:pPr algn="ctr"/>
                      <a:r>
                        <a:rPr lang="de-DE" sz="1100" dirty="0" smtClean="0">
                          <a:latin typeface="+mn-lt"/>
                          <a:cs typeface="Arial Narrow"/>
                        </a:rPr>
                        <a:t>1.3 /1.7 Gbps</a:t>
                      </a:r>
                    </a:p>
                  </a:txBody>
                  <a:tcPr anchor="ctr"/>
                </a:tc>
                <a:tc>
                  <a:txBody>
                    <a:bodyPr/>
                    <a:lstStyle/>
                    <a:p>
                      <a:pPr algn="ctr"/>
                      <a:r>
                        <a:rPr lang="en-US" sz="1100" dirty="0" smtClean="0">
                          <a:latin typeface="+mn-lt"/>
                          <a:cs typeface="Arial Narrow"/>
                        </a:rPr>
                        <a:t>1.7 / 2.1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xmlns:p14="http://schemas.microsoft.com/office/powerpoint/2010/mai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479125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06698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68070703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72987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77414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833830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xmlns:p14="http://schemas.microsoft.com/office/powerpoint/2010/mai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1890119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xmlns:p14="http://schemas.microsoft.com/office/powerpoint/2010/mai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06105140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xmlns:p14="http://schemas.microsoft.com/office/powerpoint/2010/mai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6216235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xmlns:p14="http://schemas.microsoft.com/office/powerpoint/2010/mai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6158906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73521780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 2.5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5812978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 3.4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a:t>
            </a:r>
            <a:r>
              <a:rPr lang="en-US" sz="1200" dirty="0">
                <a:latin typeface="+mn-lt"/>
                <a:cs typeface="Arial Narrow"/>
              </a:rPr>
              <a:t>NP4 accelerated </a:t>
            </a:r>
            <a:r>
              <a:rPr lang="en-US" sz="1200" dirty="0" smtClean="0">
                <a:latin typeface="+mn-lt"/>
                <a:cs typeface="Arial Narrow"/>
              </a:rPr>
              <a:t>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5340752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 / Flow Based)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1.7/3.1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665858" cy="759412"/>
            <a:chOff x="5918200" y="3063875"/>
            <a:chExt cx="2665858" cy="75941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5" name="Picture 24" descr="dark_Storage_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14368" y="3510552"/>
              <a:ext cx="569690" cy="312735"/>
            </a:xfrm>
            <a:prstGeom prst="rect">
              <a:avLst/>
            </a:prstGeom>
            <a:effectLst/>
          </p:spPr>
        </p:pic>
        <p:pic>
          <p:nvPicPr>
            <p:cNvPr id="27" name="Picture 26" descr="dark_FortiASICS_CP8.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spTree>
    <p:extLst>
      <p:ext uri="{BB962C8B-B14F-4D97-AF65-F5344CB8AC3E}">
        <p14:creationId xmlns:p14="http://schemas.microsoft.com/office/powerpoint/2010/main" val="4250998502"/>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sp>
        <p:nvSpPr>
          <p:cNvPr id="22" name="Content Placeholder 9"/>
          <p:cNvSpPr txBox="1">
            <a:spLocks/>
          </p:cNvSpPr>
          <p:nvPr/>
        </p:nvSpPr>
        <p:spPr>
          <a:xfrm>
            <a:off x="4433084" y="2192643"/>
            <a:ext cx="4604058" cy="290617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mn-lt"/>
              </a:rPr>
              <a:t>Ideal for securing traditional high-bandwidth networks, as well as virtualized, or cloud-based infrastructures.</a:t>
            </a:r>
          </a:p>
          <a:p>
            <a:pPr>
              <a:lnSpc>
                <a:spcPct val="90000"/>
              </a:lnSpc>
              <a:buClr>
                <a:schemeClr val="accent6"/>
              </a:buClr>
              <a:buFont typeface="Wingdings" charset="2"/>
              <a:buChar char="§"/>
            </a:pPr>
            <a:r>
              <a:rPr lang="en-US" sz="16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sp>
        <p:nvSpPr>
          <p:cNvPr id="2" name="Rectangle 1"/>
          <p:cNvSpPr/>
          <p:nvPr/>
        </p:nvSpPr>
        <p:spPr>
          <a:xfrm>
            <a:off x="4701756" y="3574838"/>
            <a:ext cx="4115564" cy="2564292"/>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Rich feature set </a:t>
            </a:r>
            <a:r>
              <a:rPr lang="en-US" sz="1400" dirty="0" smtClean="0"/>
              <a:t>for protecting </a:t>
            </a:r>
            <a:r>
              <a:rPr lang="en-US" sz="1400" dirty="0"/>
              <a:t>next generation networks, including integrated IPS, application control, user-based policies, and endpoint policy </a:t>
            </a:r>
            <a:r>
              <a:rPr lang="en-US" sz="1400" dirty="0" smtClean="0"/>
              <a:t>enforcement</a:t>
            </a:r>
            <a:endParaRPr lang="en-US" sz="1400" dirty="0">
              <a:latin typeface="+mj-lt"/>
              <a:cs typeface="Arial Narrow"/>
            </a:endParaRP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On-board </a:t>
            </a:r>
            <a:r>
              <a:rPr lang="en-US" sz="1400" dirty="0">
                <a:latin typeface="+mj-lt"/>
                <a:cs typeface="Arial Narrow"/>
              </a:rPr>
              <a:t>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a:t>Integration with </a:t>
            </a:r>
            <a:r>
              <a:rPr lang="en-US" sz="1400" dirty="0" err="1"/>
              <a:t>FortiManager</a:t>
            </a:r>
            <a:r>
              <a:rPr lang="en-US" sz="1400" dirty="0"/>
              <a:t> and </a:t>
            </a:r>
            <a:r>
              <a:rPr lang="en-US" sz="1400" dirty="0" err="1"/>
              <a:t>FortiAnalyzer</a:t>
            </a:r>
            <a:r>
              <a:rPr lang="en-US" sz="1400" dirty="0"/>
              <a:t> </a:t>
            </a:r>
            <a:r>
              <a:rPr lang="en-US" sz="1400" dirty="0" smtClean="0"/>
              <a:t>simplifies </a:t>
            </a:r>
            <a:r>
              <a:rPr lang="en-US" sz="1400" dirty="0"/>
              <a:t>management, reporting and analysis </a:t>
            </a:r>
            <a:r>
              <a:rPr lang="en-US" sz="1400" dirty="0" smtClean="0"/>
              <a:t>for </a:t>
            </a:r>
            <a:r>
              <a:rPr lang="en-US" sz="1400" dirty="0"/>
              <a:t>up to thousands of Fortinet devices</a:t>
            </a:r>
            <a:endParaRPr lang="en-US" sz="1400" dirty="0">
              <a:latin typeface="+mj-lt"/>
              <a:cs typeface="Arial Narrow"/>
            </a:endParaRPr>
          </a:p>
        </p:txBody>
      </p:sp>
      <p:pic>
        <p:nvPicPr>
          <p:cNvPr id="11" name="Picture 10" descr="FG-3700D-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52397" y="4874994"/>
            <a:ext cx="2096726" cy="1224742"/>
          </a:xfrm>
          <a:prstGeom prst="rect">
            <a:avLst/>
          </a:prstGeom>
        </p:spPr>
      </p:pic>
      <p:sp>
        <p:nvSpPr>
          <p:cNvPr id="28" name="Rectangle 27"/>
          <p:cNvSpPr/>
          <p:nvPr/>
        </p:nvSpPr>
        <p:spPr>
          <a:xfrm>
            <a:off x="699664" y="5372987"/>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5445445"/>
            <a:ext cx="213020" cy="151969"/>
          </a:xfrm>
          <a:prstGeom prst="rect">
            <a:avLst/>
          </a:prstGeom>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599571"/>
            <a:ext cx="213020" cy="151969"/>
          </a:xfrm>
          <a:prstGeom prst="rect">
            <a:avLst/>
          </a:prstGeom>
        </p:spPr>
      </p:pic>
      <p:sp>
        <p:nvSpPr>
          <p:cNvPr id="35" name="Rectangle 34"/>
          <p:cNvSpPr/>
          <p:nvPr/>
        </p:nvSpPr>
        <p:spPr>
          <a:xfrm>
            <a:off x="699664" y="2514600"/>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Large Enterprises &amp; Data Centers</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8" name="Picture 7" descr="FortiGate1000D_Ft_Top_300ppi-2.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375811" y="2924261"/>
            <a:ext cx="1974308" cy="776007"/>
          </a:xfrm>
          <a:prstGeom prst="rect">
            <a:avLst/>
          </a:prstGeom>
        </p:spPr>
      </p:pic>
      <p:pic>
        <p:nvPicPr>
          <p:cNvPr id="7" name="Picture 6" descr="FortiGate1200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408381" y="2542142"/>
            <a:ext cx="1910053" cy="703459"/>
          </a:xfrm>
          <a:prstGeom prst="rect">
            <a:avLst/>
          </a:prstGeom>
        </p:spPr>
      </p:pic>
      <p:pic>
        <p:nvPicPr>
          <p:cNvPr id="33" name="Picture 32" descr="FG-1500D-Ft-top (1).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2209800" y="2209800"/>
            <a:ext cx="2133600" cy="602664"/>
          </a:xfrm>
          <a:prstGeom prst="rect">
            <a:avLst/>
          </a:prstGeom>
        </p:spPr>
      </p:pic>
      <p:sp>
        <p:nvSpPr>
          <p:cNvPr id="39" name="Rectangle 38"/>
          <p:cNvSpPr/>
          <p:nvPr/>
        </p:nvSpPr>
        <p:spPr>
          <a:xfrm>
            <a:off x="69966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699664" y="3295650"/>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386971"/>
            <a:ext cx="213020" cy="151969"/>
          </a:xfrm>
          <a:prstGeom prst="rect">
            <a:avLst/>
          </a:prstGeom>
        </p:spPr>
      </p:pic>
      <p:pic>
        <p:nvPicPr>
          <p:cNvPr id="10" name="Picture 9" descr="FortiGate3200D_FrontTop_small-2.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409517" y="4150277"/>
            <a:ext cx="1924349" cy="753262"/>
          </a:xfrm>
          <a:prstGeom prst="rect">
            <a:avLst/>
          </a:prstGeom>
        </p:spPr>
      </p:pic>
      <p:sp>
        <p:nvSpPr>
          <p:cNvPr id="43" name="Rectangle 42"/>
          <p:cNvSpPr/>
          <p:nvPr/>
        </p:nvSpPr>
        <p:spPr>
          <a:xfrm>
            <a:off x="699664" y="4421031"/>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4515655"/>
            <a:ext cx="213020" cy="151969"/>
          </a:xfrm>
          <a:prstGeom prst="rect">
            <a:avLst/>
          </a:prstGeom>
        </p:spPr>
      </p:pic>
    </p:spTree>
    <p:extLst>
      <p:ext uri="{BB962C8B-B14F-4D97-AF65-F5344CB8AC3E}">
        <p14:creationId xmlns:p14="http://schemas.microsoft.com/office/powerpoint/2010/main" val="3556476919"/>
      </p:ext>
    </p:extLst>
  </p:cSld>
  <p:clrMapOvr>
    <a:masterClrMapping/>
  </p:clrMapOvr>
  <p:transition xmlns:p14="http://schemas.microsoft.com/office/powerpoint/2010/mai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890829543"/>
              </p:ext>
            </p:extLst>
          </p:nvPr>
        </p:nvGraphicFramePr>
        <p:xfrm>
          <a:off x="252000" y="1260000"/>
          <a:ext cx="8640001" cy="4226806"/>
        </p:xfrm>
        <a:graphic>
          <a:graphicData uri="http://schemas.openxmlformats.org/drawingml/2006/table">
            <a:tbl>
              <a:tblPr firstRow="1" bandRow="1">
                <a:effectLst/>
                <a:tableStyleId>{073A0DAA-6AF3-43AB-8588-CEC1D06C72B9}</a:tableStyleId>
              </a:tblPr>
              <a:tblGrid>
                <a:gridCol w="1549091"/>
                <a:gridCol w="1418182"/>
                <a:gridCol w="1418182"/>
                <a:gridCol w="1418182"/>
                <a:gridCol w="1418182"/>
                <a:gridCol w="1418182"/>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FG-1240B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40-44 / 40-44 / 38-42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120,000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30 Gbps</a:t>
                      </a:r>
                    </a:p>
                  </a:txBody>
                  <a:tcPr anchor="ctr"/>
                </a:tc>
                <a:tc>
                  <a:txBody>
                    <a:bodyPr/>
                    <a:lstStyle/>
                    <a:p>
                      <a:pPr algn="ctr"/>
                      <a:r>
                        <a:rPr lang="en-US" sz="1100" dirty="0" smtClean="0">
                          <a:solidFill>
                            <a:srgbClr val="000000"/>
                          </a:solidFill>
                          <a:latin typeface="+mn-lt"/>
                          <a:cs typeface="Arial Narrow"/>
                        </a:rPr>
                        <a:t>48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16-18.5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 / 2.1 Gbps</a:t>
                      </a:r>
                    </a:p>
                  </a:txBody>
                  <a:tcPr anchor="ctr"/>
                </a:tc>
                <a:tc>
                  <a:txBody>
                    <a:bodyPr/>
                    <a:lstStyle/>
                    <a:p>
                      <a:pPr algn="ctr"/>
                      <a:r>
                        <a:rPr lang="en-US" sz="1100" dirty="0" smtClean="0">
                          <a:solidFill>
                            <a:srgbClr val="000000"/>
                          </a:solidFill>
                          <a:latin typeface="+mn-lt"/>
                          <a:cs typeface="Arial Narrow"/>
                        </a:rPr>
                        <a:t>3.5 / 5.5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 13 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1.2 / 1.6 Gbps</a:t>
                      </a:r>
                    </a:p>
                  </a:txBody>
                  <a:tcPr anchor="ctr" horzOverflow="overflow"/>
                </a:tc>
                <a:tc>
                  <a:txBody>
                    <a:bodyPr/>
                    <a:lstStyle/>
                    <a:p>
                      <a:pPr algn="ctr"/>
                      <a:r>
                        <a:rPr lang="en-US" sz="1100" dirty="0" smtClean="0">
                          <a:latin typeface="+mn-lt"/>
                          <a:cs typeface="Arial Narrow"/>
                        </a:rPr>
                        <a:t>4.3 /</a:t>
                      </a:r>
                      <a:r>
                        <a:rPr lang="en-US" sz="1100" baseline="0" dirty="0" smtClean="0">
                          <a:latin typeface="+mn-lt"/>
                          <a:cs typeface="Arial Narrow"/>
                        </a:rPr>
                        <a:t> 13 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algn="ctr"/>
                      <a:r>
                        <a:rPr lang="en-US" sz="1100" dirty="0" smtClean="0"/>
                        <a:t>16 x GE RJ45,</a:t>
                      </a:r>
                    </a:p>
                    <a:p>
                      <a:pPr algn="ctr"/>
                      <a:r>
                        <a:rPr lang="en-US" sz="1100" dirty="0" smtClean="0"/>
                        <a:t>24</a:t>
                      </a:r>
                      <a:r>
                        <a:rPr lang="en-US" sz="1100" baseline="0" dirty="0" smtClean="0"/>
                        <a:t> x GE SFP</a:t>
                      </a:r>
                      <a:endParaRPr lang="en-US" sz="1100" dirty="0"/>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120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r>
                        <a:rPr lang="en-US" sz="1100" baseline="0" dirty="0" smtClean="0">
                          <a:latin typeface="+mn-lt"/>
                          <a:cs typeface="Arial Narrow"/>
                        </a:rPr>
                        <a:t> 384 GB opt.</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02681177"/>
              </p:ext>
            </p:extLst>
          </p:nvPr>
        </p:nvGraphicFramePr>
        <p:xfrm>
          <a:off x="252000" y="1260000"/>
          <a:ext cx="8640001" cy="4434840"/>
        </p:xfrm>
        <a:graphic>
          <a:graphicData uri="http://schemas.openxmlformats.org/drawingml/2006/table">
            <a:tbl>
              <a:tblPr firstRow="1" bandRow="1">
                <a:effectLst/>
                <a:tableStyleId>{073A0DAA-6AF3-43AB-8588-CEC1D06C72B9}</a:tableStyleId>
              </a:tblPr>
              <a:tblGrid>
                <a:gridCol w="1722273"/>
                <a:gridCol w="1425156"/>
                <a:gridCol w="1373143"/>
                <a:gridCol w="1373143"/>
                <a:gridCol w="1373143"/>
                <a:gridCol w="1373143"/>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FG-3950B</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/110 Gbps</a:t>
                      </a:r>
                    </a:p>
                  </a:txBody>
                  <a:tcPr anchor="ctr" horzOverflow="overflow"/>
                </a:tc>
                <a:tc>
                  <a:txBody>
                    <a:bodyPr/>
                    <a:lstStyle/>
                    <a:p>
                      <a:pPr algn="ctr"/>
                      <a:r>
                        <a:rPr lang="en-US" sz="1100" dirty="0" smtClean="0"/>
                        <a:t>20-120 / 20-120 / 20-120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300,000</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250,000 – 300,000*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algn="ctr"/>
                      <a:r>
                        <a:rPr lang="en-US" sz="1100" dirty="0" smtClean="0"/>
                        <a:t>8 – 50.5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Gbps</a:t>
                      </a:r>
                      <a:endParaRPr lang="en-US" sz="1100" dirty="0"/>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t>2.6 / 9 Gbps</a:t>
                      </a:r>
                    </a:p>
                  </a:txBody>
                  <a:tcPr anchor="ctr"/>
                </a:tc>
                <a:tc>
                  <a:txBody>
                    <a:bodyPr/>
                    <a:lstStyle/>
                    <a:p>
                      <a:pPr algn="ctr"/>
                      <a:r>
                        <a:rPr lang="en-US" sz="1100" dirty="0" smtClean="0"/>
                        <a:t>5.7 / 16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 18 Gbps</a:t>
                      </a:r>
                    </a:p>
                  </a:txBody>
                  <a:tcPr anchor="ctr"/>
                </a:tc>
                <a:tc>
                  <a:txBody>
                    <a:bodyPr/>
                    <a:lstStyle/>
                    <a:p>
                      <a:pPr algn="ctr"/>
                      <a:r>
                        <a:rPr lang="en-US" sz="1100" dirty="0" smtClean="0">
                          <a:solidFill>
                            <a:srgbClr val="36424A"/>
                          </a:solidFill>
                          <a:latin typeface="+mn-lt"/>
                          <a:cs typeface="Arial Narrow"/>
                        </a:rPr>
                        <a:t>7.5 / 18 Gbps</a:t>
                      </a:r>
                    </a:p>
                  </a:txBody>
                  <a:tcPr anchor="ctr" horzOverflow="overflow"/>
                </a:tc>
                <a:tc>
                  <a:txBody>
                    <a:bodyPr/>
                    <a:lstStyle/>
                    <a:p>
                      <a:pPr algn="ctr"/>
                      <a:r>
                        <a:rPr lang="en-US" sz="1100" dirty="0" smtClean="0"/>
                        <a:t>4 / 15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SFP+</a:t>
                      </a:r>
                    </a:p>
                    <a:p>
                      <a:pPr algn="ctr"/>
                      <a:r>
                        <a:rPr lang="en-US" sz="1100" baseline="0" dirty="0" smtClean="0"/>
                        <a:t>2 x GE RJ45</a:t>
                      </a:r>
                      <a:endParaRPr lang="en-US" sz="1100" dirty="0"/>
                    </a:p>
                  </a:txBody>
                  <a:tcPr anchor="ct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en-US" sz="1100" dirty="0" smtClean="0"/>
                        <a:t>2 x 10GE SFP+</a:t>
                      </a:r>
                    </a:p>
                    <a:p>
                      <a:pPr algn="ctr"/>
                      <a:r>
                        <a:rPr lang="en-US" sz="1100" baseline="0" dirty="0" smtClean="0"/>
                        <a:t>4 x GE SFP, 2 x GE RJ45 (base)</a:t>
                      </a:r>
                      <a:endParaRPr lang="en-US" sz="1100" dirty="0" smtClean="0"/>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3086833"/>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sp>
        <p:nvSpPr>
          <p:cNvPr id="15" name="TextBox 14"/>
          <p:cNvSpPr txBox="1"/>
          <p:nvPr/>
        </p:nvSpPr>
        <p:spPr>
          <a:xfrm>
            <a:off x="5992170" y="6506182"/>
            <a:ext cx="2688571"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May be available as hardware variants</a:t>
            </a:r>
          </a:p>
        </p:txBody>
      </p:sp>
      <p:pic>
        <p:nvPicPr>
          <p:cNvPr id="16" name="Content Placeholder 3"/>
          <p:cNvPicPr>
            <a:picLocks noChangeAspect="1"/>
          </p:cNvPicPr>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a:xfrm>
            <a:off x="457200" y="1265130"/>
            <a:ext cx="8128610" cy="4861034"/>
          </a:xfrm>
          <a:prstGeom prst="rect">
            <a:avLst/>
          </a:prstGeom>
        </p:spPr>
      </p:pic>
      <p:graphicFrame>
        <p:nvGraphicFramePr>
          <p:cNvPr id="17" name="Table 16"/>
          <p:cNvGraphicFramePr>
            <a:graphicFrameLocks noGrp="1"/>
          </p:cNvGraphicFramePr>
          <p:nvPr>
            <p:extLst>
              <p:ext uri="{D42A27DB-BD31-4B8C-83A1-F6EECF244321}">
                <p14:modId xmlns:p14="http://schemas.microsoft.com/office/powerpoint/2010/main" val="3226444971"/>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 / SDN</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18" name="Picture 17"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19" name="Picture 18"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21" name="Picture 20"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22" name="Picture 21"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23" name="Picture 22"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24" name="Picture 23"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238356" y="3722798"/>
            <a:ext cx="652302" cy="653718"/>
          </a:xfrm>
          <a:prstGeom prst="rect">
            <a:avLst/>
          </a:prstGeom>
        </p:spPr>
      </p:pic>
    </p:spTree>
    <p:extLst>
      <p:ext uri="{BB962C8B-B14F-4D97-AF65-F5344CB8AC3E}">
        <p14:creationId xmlns:p14="http://schemas.microsoft.com/office/powerpoint/2010/main" val="40736526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547585744"/>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5.5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63544119"/>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 13 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48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7" name="Picture 36" descr="dark_Storage_120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4199815153"/>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48035804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13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xmlns:p14="http://schemas.microsoft.com/office/powerpoint/2010/mai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0305456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2.6/9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a:t>
            </a:r>
            <a:r>
              <a:rPr lang="en-US" sz="1200" dirty="0" smtClean="0"/>
              <a:t>Ports</a:t>
            </a:r>
          </a:p>
          <a:p>
            <a:pPr marL="343047" indent="-343047" defTabSz="914417">
              <a:spcBef>
                <a:spcPct val="20000"/>
              </a:spcBef>
              <a:buFontTx/>
              <a:buChar char="•"/>
            </a:pPr>
            <a:r>
              <a:rPr lang="en-US" sz="1200" dirty="0" smtClean="0"/>
              <a:t>48x 10G SFP+/GE SFP </a:t>
            </a:r>
            <a:r>
              <a:rPr lang="en-US" sz="1200" dirty="0"/>
              <a:t>Slots </a:t>
            </a: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97972892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 16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25821629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34332316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55141270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9"/>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091" y="1761694"/>
            <a:ext cx="4880021" cy="1505670"/>
          </a:xfrm>
          <a:prstGeom prst="rect">
            <a:avLst/>
          </a:prstGeom>
        </p:spPr>
      </p:pic>
      <p:pic>
        <p:nvPicPr>
          <p:cNvPr id="3" name="Picture 2" descr="3810d.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00327817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320/320/175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95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721423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FortiGate 3950B</a:t>
            </a:r>
            <a:endParaRPr lang="en-US" b="0" i="0" dirty="0"/>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023" y="1180241"/>
            <a:ext cx="3297018" cy="2714579"/>
          </a:xfrm>
          <a:prstGeom prst="rect">
            <a:avLst/>
          </a:prstGeom>
        </p:spPr>
      </p:pic>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4x NP Accelerated </a:t>
            </a:r>
            <a:r>
              <a:rPr lang="en-US" sz="1200" dirty="0" smtClean="0"/>
              <a:t>GE </a:t>
            </a:r>
            <a:r>
              <a:rPr lang="en-US" sz="1200" dirty="0"/>
              <a:t>SFP Slot	</a:t>
            </a:r>
          </a:p>
          <a:p>
            <a:pPr marL="343047" indent="-343047" defTabSz="914417">
              <a:spcBef>
                <a:spcPct val="20000"/>
              </a:spcBef>
              <a:buFontTx/>
              <a:buChar char="•"/>
            </a:pPr>
            <a:r>
              <a:rPr lang="en-US" sz="1200" dirty="0"/>
              <a:t>2x Non-Accelerated </a:t>
            </a:r>
            <a:r>
              <a:rPr lang="en-US" sz="1200" dirty="0" smtClean="0"/>
              <a:t>GE RJ45 </a:t>
            </a:r>
            <a:r>
              <a:rPr lang="en-US" sz="1200" dirty="0"/>
              <a:t>Interfaces</a:t>
            </a:r>
          </a:p>
          <a:p>
            <a:pPr marL="343047" indent="-343047" defTabSz="914417">
              <a:spcBef>
                <a:spcPct val="20000"/>
              </a:spcBef>
              <a:buFontTx/>
              <a:buChar char="•"/>
            </a:pPr>
            <a:r>
              <a:rPr lang="en-US" sz="1200" dirty="0"/>
              <a:t>5x Fortinet Mezzanine Card (FMC) Expansion </a:t>
            </a:r>
            <a:r>
              <a:rPr lang="en-US" sz="1200" dirty="0" smtClean="0"/>
              <a:t>Slot</a:t>
            </a:r>
          </a:p>
          <a:p>
            <a:pPr defTabSz="914417">
              <a:spcBef>
                <a:spcPct val="20000"/>
              </a:spcBef>
            </a:pPr>
            <a:endParaRPr lang="en-US" sz="1200" dirty="0" smtClean="0"/>
          </a:p>
        </p:txBody>
      </p:sp>
      <p:graphicFrame>
        <p:nvGraphicFramePr>
          <p:cNvPr id="10" name="Content Placeholder 4"/>
          <p:cNvGraphicFramePr>
            <a:graphicFrameLocks/>
          </p:cNvGraphicFramePr>
          <p:nvPr>
            <p:extLst>
              <p:ext uri="{D42A27DB-BD31-4B8C-83A1-F6EECF244321}">
                <p14:modId xmlns:p14="http://schemas.microsoft.com/office/powerpoint/2010/main" val="379391567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302875"/>
                <a:gridCol w="1850025"/>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20/20/20 – 120/120/120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5-20</a:t>
                      </a:r>
                      <a:r>
                        <a:rPr lang="en-US" sz="1000" b="0" i="0" baseline="0" dirty="0" smtClean="0">
                          <a:latin typeface="+mn-lt"/>
                        </a:rPr>
                        <a:t>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4/5-15</a:t>
                      </a:r>
                      <a:r>
                        <a:rPr lang="en-US" sz="1000" b="0" i="0" baseline="0" dirty="0" smtClean="0">
                          <a:latin typeface="+mn-lt"/>
                        </a:rPr>
                        <a:t>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250,000-300,000*</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8 – 50.5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1.2 G</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25,000</a:t>
                      </a:r>
                      <a:endParaRPr lang="en-US" sz="1000" b="0" i="0" dirty="0">
                        <a:latin typeface="+mn-lt"/>
                      </a:endParaRPr>
                    </a:p>
                  </a:txBody>
                  <a:tcPr marL="61703" marR="61703" marT="34706" marB="34706" anchor="ctr" horzOverflow="overflow"/>
                </a:tc>
              </a:tr>
            </a:tbl>
          </a:graphicData>
        </a:graphic>
      </p:graphicFrame>
      <p:grpSp>
        <p:nvGrpSpPr>
          <p:cNvPr id="3" name="Group 2"/>
          <p:cNvGrpSpPr/>
          <p:nvPr/>
        </p:nvGrpSpPr>
        <p:grpSpPr>
          <a:xfrm>
            <a:off x="5918200" y="3063875"/>
            <a:ext cx="2683686" cy="754221"/>
            <a:chOff x="5918200" y="3063875"/>
            <a:chExt cx="2683686" cy="754221"/>
          </a:xfrm>
        </p:grpSpPr>
        <p:pic>
          <p:nvPicPr>
            <p:cNvPr id="19" name="Picture 18" descr="dark_3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11" name="Picture 10"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0100" y="3471527"/>
              <a:ext cx="673935" cy="346569"/>
            </a:xfrm>
            <a:prstGeom prst="rect">
              <a:avLst/>
            </a:prstGeom>
            <a:effectLst/>
          </p:spPr>
        </p:pic>
        <p:pic>
          <p:nvPicPr>
            <p:cNvPr id="13" name="Picture 12"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8" name="Picture 17" descr="dark_Storage_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92505" y="3497274"/>
              <a:ext cx="569690" cy="312735"/>
            </a:xfrm>
            <a:prstGeom prst="rect">
              <a:avLst/>
            </a:prstGeom>
            <a:effectLst/>
          </p:spPr>
        </p:pic>
      </p:grpSp>
      <p:pic>
        <p:nvPicPr>
          <p:cNvPr id="14" name="Picture 13"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
        <p:nvSpPr>
          <p:cNvPr id="4" name="TextBox 3"/>
          <p:cNvSpPr txBox="1"/>
          <p:nvPr/>
        </p:nvSpPr>
        <p:spPr>
          <a:xfrm>
            <a:off x="457200" y="6186905"/>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2110133135"/>
      </p:ext>
    </p:extLst>
  </p:cSld>
  <p:clrMapOvr>
    <a:masterClrMapping/>
  </p:clrMapOvr>
  <p:transition xmlns:p14="http://schemas.microsoft.com/office/powerpoint/2010/mai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0" i="0" dirty="0" smtClean="0"/>
              <a:t>FortiGate 3950B Modules</a:t>
            </a:r>
            <a:endParaRPr lang="en-US" b="0" i="0" dirty="0"/>
          </a:p>
        </p:txBody>
      </p:sp>
      <p:graphicFrame>
        <p:nvGraphicFramePr>
          <p:cNvPr id="9" name="Table 8"/>
          <p:cNvGraphicFramePr>
            <a:graphicFrameLocks noGrp="1"/>
          </p:cNvGraphicFramePr>
          <p:nvPr>
            <p:extLst>
              <p:ext uri="{D42A27DB-BD31-4B8C-83A1-F6EECF244321}">
                <p14:modId xmlns:p14="http://schemas.microsoft.com/office/powerpoint/2010/main" val="1767578899"/>
              </p:ext>
            </p:extLst>
          </p:nvPr>
        </p:nvGraphicFramePr>
        <p:xfrm>
          <a:off x="2873558" y="1538904"/>
          <a:ext cx="5808494" cy="3855928"/>
        </p:xfrm>
        <a:graphic>
          <a:graphicData uri="http://schemas.openxmlformats.org/drawingml/2006/table">
            <a:tbl>
              <a:tblPr firstRow="1" bandRow="1">
                <a:effectLst/>
                <a:tableStyleId>{073A0DAA-6AF3-43AB-8588-CEC1D06C72B9}</a:tableStyleId>
              </a:tblPr>
              <a:tblGrid>
                <a:gridCol w="1065479"/>
                <a:gridCol w="948603"/>
                <a:gridCol w="948603"/>
                <a:gridCol w="948603"/>
                <a:gridCol w="948603"/>
                <a:gridCol w="948603"/>
              </a:tblGrid>
              <a:tr h="344423">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FMC-XD2</a:t>
                      </a:r>
                    </a:p>
                  </a:txBody>
                  <a:tcPr anchor="ctr">
                    <a:solidFill>
                      <a:srgbClr val="3C3C3C"/>
                    </a:solidFill>
                  </a:tcPr>
                </a:tc>
                <a:tc>
                  <a:txBody>
                    <a:bodyPr/>
                    <a:lstStyle/>
                    <a:p>
                      <a:pPr algn="ctr"/>
                      <a:r>
                        <a:rPr lang="en-US" sz="1300" dirty="0" smtClean="0"/>
                        <a:t>FMC-XG2</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FMC-F20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FMC-C20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FMC-XH0</a:t>
                      </a:r>
                    </a:p>
                  </a:txBody>
                  <a:tcPr anchor="ctr">
                    <a:solidFill>
                      <a:srgbClr val="3C3C3C"/>
                    </a:solidFill>
                  </a:tcPr>
                </a:tc>
              </a:tr>
              <a:tr h="7023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a:t>
                      </a:r>
                      <a:r>
                        <a:rPr lang="en-US" sz="1100" b="1" baseline="0" dirty="0" smtClean="0">
                          <a:solidFill>
                            <a:srgbClr val="FFFFFF"/>
                          </a:solidFill>
                        </a:rPr>
                        <a:t> </a:t>
                      </a:r>
                      <a:r>
                        <a:rPr lang="en-US" sz="1100" b="1" dirty="0" smtClean="0">
                          <a:solidFill>
                            <a:srgbClr val="FFFFFF"/>
                          </a:solidFill>
                        </a:rPr>
                        <a:t>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20 / 20 /20 Gbps</a:t>
                      </a:r>
                    </a:p>
                  </a:txBody>
                  <a:tcPr anchor="ctr"/>
                </a:tc>
                <a:tc>
                  <a:txBody>
                    <a:bodyPr/>
                    <a:lstStyle/>
                    <a:p>
                      <a:pPr algn="ctr"/>
                      <a:r>
                        <a:rPr lang="en-US" sz="1100" dirty="0" smtClean="0"/>
                        <a:t>18 / 17 / 4.5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algn="ctr"/>
                      <a:r>
                        <a:rPr lang="en-US" sz="1100" dirty="0" smtClean="0"/>
                        <a:t>19</a:t>
                      </a:r>
                      <a:r>
                        <a:rPr lang="en-US" sz="1100" baseline="0" dirty="0" smtClean="0"/>
                        <a:t> / 19 / 10.5 Gbps</a:t>
                      </a:r>
                      <a:endParaRPr lang="en-US" sz="1100" dirty="0" smtClean="0"/>
                    </a:p>
                  </a:txBody>
                  <a:tcPr anchor="ctr" horzOverflow="overflow"/>
                </a:tc>
              </a:tr>
              <a:tr h="610333">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baseline="0" dirty="0" smtClean="0"/>
                        <a:t>8 Gbps</a:t>
                      </a:r>
                      <a:endParaRPr lang="en-US" sz="1100" dirty="0"/>
                    </a:p>
                  </a:txBody>
                  <a:tcPr anchor="ctr" horzOverflow="overflow"/>
                </a:tc>
                <a:tc>
                  <a:txBody>
                    <a:bodyPr/>
                    <a:lstStyle/>
                    <a:p>
                      <a:pPr algn="ctr"/>
                      <a:r>
                        <a:rPr lang="en-US" sz="1100" dirty="0" smtClean="0"/>
                        <a:t>6 Gbps</a:t>
                      </a:r>
                      <a:endParaRPr lang="en-US" sz="1100" dirty="0"/>
                    </a:p>
                  </a:txBody>
                  <a:tcPr anchor="ctr"/>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16.5 Gbps</a:t>
                      </a:r>
                      <a:endParaRPr lang="en-US" sz="1100" dirty="0"/>
                    </a:p>
                  </a:txBody>
                  <a:tcPr anchor="ctr"/>
                </a:tc>
              </a:tr>
              <a:tr h="610333">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a:t>
                      </a:r>
                      <a:endParaRPr lang="en-US" sz="1100" dirty="0"/>
                    </a:p>
                  </a:txBody>
                  <a:tcPr anchor="ctr"/>
                </a:tc>
                <a:tc>
                  <a:txBody>
                    <a:bodyPr/>
                    <a:lstStyle/>
                    <a:p>
                      <a:pPr algn="ctr"/>
                      <a:r>
                        <a:rPr lang="en-US" sz="1100" dirty="0" smtClean="0"/>
                        <a:t>2.5 Gbps</a:t>
                      </a:r>
                      <a:endParaRPr lang="en-US" sz="1100" dirty="0"/>
                    </a:p>
                  </a:txBody>
                  <a:tcPr anchor="ctr" horzOverflow="overflow"/>
                </a:tc>
                <a:tc>
                  <a:txBody>
                    <a:bodyPr/>
                    <a:lstStyle/>
                    <a:p>
                      <a:pPr algn="ctr"/>
                      <a:r>
                        <a:rPr lang="en-US" sz="1100" dirty="0" smtClean="0"/>
                        <a:t>-</a:t>
                      </a:r>
                      <a:endParaRPr lang="en-US" sz="1100" dirty="0"/>
                    </a:p>
                  </a:txBody>
                  <a:tcPr anchor="ctr"/>
                </a:tc>
                <a:tc>
                  <a:txBody>
                    <a:bodyPr/>
                    <a:lstStyle/>
                    <a:p>
                      <a:pPr algn="ctr"/>
                      <a:r>
                        <a:rPr lang="en-US" sz="1100" dirty="0" smtClean="0"/>
                        <a:t>-</a:t>
                      </a:r>
                      <a:endParaRPr lang="en-US" sz="1100" dirty="0"/>
                    </a:p>
                  </a:txBody>
                  <a:tcPr anchor="ctr"/>
                </a:tc>
                <a:tc>
                  <a:txBody>
                    <a:bodyPr/>
                    <a:lstStyle/>
                    <a:p>
                      <a:pPr algn="ctr"/>
                      <a:r>
                        <a:rPr lang="en-US" sz="1100" dirty="0" smtClean="0"/>
                        <a:t>4 Gbps</a:t>
                      </a:r>
                      <a:endParaRPr lang="en-US" sz="1100" dirty="0"/>
                    </a:p>
                  </a:txBody>
                  <a:tcPr anchor="ctr" horzOverflow="overflow"/>
                </a:tc>
              </a:tr>
              <a:tr h="610333">
                <a:tc>
                  <a:txBody>
                    <a:bodyPr/>
                    <a:lstStyle/>
                    <a:p>
                      <a:r>
                        <a:rPr lang="en-US" sz="1100" b="1" dirty="0" smtClean="0">
                          <a:solidFill>
                            <a:srgbClr val="FFFFFF"/>
                          </a:solidFill>
                        </a:rPr>
                        <a:t>AV (Flow Based)</a:t>
                      </a:r>
                      <a:endParaRPr lang="en-US" sz="1100" b="1" dirty="0">
                        <a:solidFill>
                          <a:srgbClr val="FFFFFF"/>
                        </a:solidFill>
                      </a:endParaRPr>
                    </a:p>
                  </a:txBody>
                  <a:tcPr anchor="ctr">
                    <a:solidFill>
                      <a:srgbClr val="777777"/>
                    </a:solidFill>
                  </a:tcPr>
                </a:tc>
                <a:tc>
                  <a:txBody>
                    <a:bodyPr/>
                    <a:lstStyle/>
                    <a:p>
                      <a:pPr algn="ctr"/>
                      <a:r>
                        <a:rPr lang="en-US" sz="1100" dirty="0" smtClean="0"/>
                        <a:t>-</a:t>
                      </a:r>
                    </a:p>
                  </a:txBody>
                  <a:tcPr anchor="ctr"/>
                </a:tc>
                <a:tc>
                  <a:txBody>
                    <a:bodyPr/>
                    <a:lstStyle/>
                    <a:p>
                      <a:pPr algn="ctr"/>
                      <a:r>
                        <a:rPr lang="en-US" sz="1100" dirty="0" smtClean="0"/>
                        <a:t>2 Gbps</a:t>
                      </a:r>
                    </a:p>
                  </a:txBody>
                  <a:tcPr anchor="ctr" horzOverflow="overflow"/>
                </a:tc>
                <a:tc>
                  <a:txBody>
                    <a:bodyPr/>
                    <a:lstStyle/>
                    <a:p>
                      <a:pPr algn="ctr"/>
                      <a:r>
                        <a:rPr lang="en-US" sz="1100" dirty="0" smtClean="0"/>
                        <a:t>-</a:t>
                      </a:r>
                    </a:p>
                  </a:txBody>
                  <a:tcPr anchor="ctr"/>
                </a:tc>
                <a:tc>
                  <a:txBody>
                    <a:bodyPr/>
                    <a:lstStyle/>
                    <a:p>
                      <a:pPr algn="ctr"/>
                      <a:r>
                        <a:rPr lang="en-US" sz="1100" dirty="0" smtClean="0"/>
                        <a:t>-</a:t>
                      </a:r>
                    </a:p>
                  </a:txBody>
                  <a:tcPr anchor="ctr"/>
                </a:tc>
                <a:tc>
                  <a:txBody>
                    <a:bodyPr/>
                    <a:lstStyle/>
                    <a:p>
                      <a:pPr algn="ctr"/>
                      <a:r>
                        <a:rPr lang="en-US" sz="1100" dirty="0" smtClean="0"/>
                        <a:t>4 Gbps</a:t>
                      </a:r>
                    </a:p>
                  </a:txBody>
                  <a:tcPr anchor="ctr" horzOverflow="overflow"/>
                </a:tc>
              </a:tr>
              <a:tr h="978205">
                <a:tc>
                  <a:txBody>
                    <a:bodyPr/>
                    <a:lstStyle/>
                    <a:p>
                      <a:r>
                        <a:rPr lang="en-US" sz="1100" b="1" dirty="0" smtClean="0">
                          <a:solidFill>
                            <a:srgbClr val="FFFFFF"/>
                          </a:solidFill>
                        </a:rPr>
                        <a:t>Network Interface</a:t>
                      </a:r>
                      <a:endParaRPr lang="en-US" sz="1100" b="1" dirty="0">
                        <a:solidFill>
                          <a:srgbClr val="FFFFFF"/>
                        </a:solidFill>
                      </a:endParaRPr>
                    </a:p>
                  </a:txBody>
                  <a:tcPr anchor="ctr">
                    <a:solidFill>
                      <a:srgbClr val="777777"/>
                    </a:solidFill>
                  </a:tcPr>
                </a:tc>
                <a:tc>
                  <a:txBody>
                    <a:bodyPr/>
                    <a:lstStyle/>
                    <a:p>
                      <a:pPr algn="ctr"/>
                      <a:r>
                        <a:rPr lang="en-US" sz="1100" dirty="0" smtClean="0"/>
                        <a:t>2 x 10GE SFP+ FortiASIC-accelerated port</a:t>
                      </a:r>
                    </a:p>
                  </a:txBody>
                  <a:tcPr anchor="ctr"/>
                </a:tc>
                <a:tc>
                  <a:txBody>
                    <a:bodyPr/>
                    <a:lstStyle/>
                    <a:p>
                      <a:pPr algn="ctr"/>
                      <a:r>
                        <a:rPr lang="en-US" sz="1100" dirty="0" smtClean="0"/>
                        <a:t>22 x 10GE SFP+ FortiASIC-SP2 port</a:t>
                      </a:r>
                    </a:p>
                  </a:txBody>
                  <a:tcPr anchor="ctr" horzOverflow="overflow"/>
                </a:tc>
                <a:tc>
                  <a:txBody>
                    <a:bodyPr/>
                    <a:lstStyle/>
                    <a:p>
                      <a:pPr algn="ctr"/>
                      <a:r>
                        <a:rPr lang="en-US" sz="1100" dirty="0" smtClean="0"/>
                        <a:t>20 x SFP </a:t>
                      </a:r>
                      <a:r>
                        <a:rPr lang="en-US" sz="1100" dirty="0" err="1" smtClean="0"/>
                        <a:t>FortiASIC</a:t>
                      </a:r>
                      <a:r>
                        <a:rPr lang="en-US" sz="1100" dirty="0" smtClean="0"/>
                        <a:t>-accelerated port</a:t>
                      </a:r>
                    </a:p>
                  </a:txBody>
                  <a:tcPr anchor="ctr"/>
                </a:tc>
                <a:tc>
                  <a:txBody>
                    <a:bodyPr/>
                    <a:lstStyle/>
                    <a:p>
                      <a:pPr algn="ctr"/>
                      <a:r>
                        <a:rPr lang="en-US" sz="1100" dirty="0" smtClean="0"/>
                        <a:t>20 x GE RJ45 Mbps FortiASIC-accelerated port</a:t>
                      </a:r>
                    </a:p>
                  </a:txBody>
                  <a:tcPr anchor="ctr"/>
                </a:tc>
                <a:tc>
                  <a:txBody>
                    <a:bodyPr/>
                    <a:lstStyle/>
                    <a:p>
                      <a:pPr algn="ctr"/>
                      <a:r>
                        <a:rPr lang="en-US" sz="1100" dirty="0" smtClean="0"/>
                        <a:t>NIL</a:t>
                      </a:r>
                    </a:p>
                  </a:txBody>
                  <a:tcPr anchor="ctr" horzOverflow="overflow"/>
                </a:tc>
              </a:tr>
            </a:tbl>
          </a:graphicData>
        </a:graphic>
      </p:graphicFrame>
      <p:pic>
        <p:nvPicPr>
          <p:cNvPr id="10" name="Picture 9"/>
          <p:cNvPicPr>
            <a:picLocks noChangeAspect="1"/>
          </p:cNvPicPr>
          <p:nvPr/>
        </p:nvPicPr>
        <p:blipFill>
          <a:blip r:embed="rId2"/>
          <a:stretch>
            <a:fillRect/>
          </a:stretch>
        </p:blipFill>
        <p:spPr>
          <a:xfrm>
            <a:off x="0" y="1581994"/>
            <a:ext cx="2756616" cy="3949605"/>
          </a:xfrm>
          <a:prstGeom prst="rect">
            <a:avLst/>
          </a:prstGeom>
        </p:spPr>
      </p:pic>
    </p:spTree>
    <p:extLst>
      <p:ext uri="{BB962C8B-B14F-4D97-AF65-F5344CB8AC3E}">
        <p14:creationId xmlns:p14="http://schemas.microsoft.com/office/powerpoint/2010/main" val="2105952981"/>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652732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3855428364"/>
              </p:ext>
            </p:extLst>
          </p:nvPr>
        </p:nvGraphicFramePr>
        <p:xfrm>
          <a:off x="252001" y="1053469"/>
          <a:ext cx="8650641" cy="5208861"/>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38501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ATP</a:t>
                      </a:r>
                    </a:p>
                  </a:txBody>
                  <a:tcPr marT="34290" marB="3429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OSS Support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AAA</a:t>
                      </a:r>
                      <a:endParaRPr lang="en-US" sz="1200" dirty="0">
                        <a:solidFill>
                          <a:schemeClr val="bg1"/>
                        </a:solidFill>
                      </a:endParaRP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Central Mgmt.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Integrations</a:t>
                      </a:r>
                    </a:p>
                  </a:txBody>
                  <a:tcPr marT="34290" marB="34290">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385018">
                <a:tc gridSpan="2">
                  <a:txBody>
                    <a:bodyPr/>
                    <a:lstStyle/>
                    <a:p>
                      <a:pPr algn="ctr"/>
                      <a:r>
                        <a:rPr lang="en-US" sz="1200" dirty="0" smtClean="0">
                          <a:solidFill>
                            <a:srgbClr val="FFFFFF"/>
                          </a:solidFill>
                        </a:rPr>
                        <a:t>Configuration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1200" dirty="0" smtClean="0">
                          <a:solidFill>
                            <a:srgbClr val="FFFFFF"/>
                          </a:solidFill>
                        </a:rPr>
                        <a:t>Visibility</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Log &amp; Report</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1200" dirty="0" smtClean="0">
                          <a:solidFill>
                            <a:srgbClr val="FFFFFF"/>
                          </a:solidFill>
                        </a:rPr>
                        <a:t>Diagnostics</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a:txBody>
                    <a:bodyPr/>
                    <a:lstStyle/>
                    <a:p>
                      <a:pPr algn="ctr"/>
                      <a:r>
                        <a:rPr lang="en-US" sz="1600" b="1" dirty="0" smtClean="0"/>
                        <a:t>Management</a:t>
                      </a: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Anti-Malware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IPS</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1200" dirty="0" smtClean="0">
                          <a:solidFill>
                            <a:srgbClr val="FFFFFF"/>
                          </a:solidFill>
                        </a:rPr>
                        <a:t>Application Control</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Web</a:t>
                      </a:r>
                    </a:p>
                    <a:p>
                      <a:pPr algn="ctr"/>
                      <a:r>
                        <a:rPr lang="en-US" sz="1200" dirty="0" smtClean="0">
                          <a:solidFill>
                            <a:srgbClr val="FFFFFF"/>
                          </a:solidFill>
                        </a:rPr>
                        <a:t>Filtering</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1200" dirty="0" smtClean="0">
                          <a:solidFill>
                            <a:srgbClr val="FFFFFF"/>
                          </a:solidFill>
                        </a:rPr>
                        <a:t>Email</a:t>
                      </a:r>
                      <a:r>
                        <a:rPr lang="en-US" sz="1200" baseline="0" dirty="0" smtClean="0">
                          <a:solidFill>
                            <a:srgbClr val="FFFFFF"/>
                          </a:solidFill>
                        </a:rPr>
                        <a:t> Filtering</a:t>
                      </a:r>
                      <a:endParaRPr lang="en-US" sz="1200" dirty="0">
                        <a:solidFill>
                          <a:srgbClr val="FFFFFF"/>
                        </a:solidFill>
                      </a:endParaRPr>
                    </a:p>
                  </a:txBody>
                  <a:tcPr marT="34290" marB="34290" anchor="ctr">
                    <a:solidFill>
                      <a:schemeClr val="accent6"/>
                    </a:solidFill>
                  </a:tcPr>
                </a:tc>
                <a:tc>
                  <a:txBody>
                    <a:bodyPr/>
                    <a:lstStyle/>
                    <a:p>
                      <a:pPr algn="ct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Firewall </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VPN</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1200" dirty="0" smtClean="0">
                          <a:solidFill>
                            <a:srgbClr val="FFFFFF"/>
                          </a:solidFill>
                        </a:rPr>
                        <a:t>DLP</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User &amp; Device Identity</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1200" dirty="0" smtClean="0">
                          <a:solidFill>
                            <a:srgbClr val="FFFFFF"/>
                          </a:solidFill>
                        </a:rPr>
                        <a:t>SSL inspection</a:t>
                      </a:r>
                      <a:endParaRPr lang="en-US" sz="1200" dirty="0">
                        <a:solidFill>
                          <a:srgbClr val="FFFFFF"/>
                        </a:solidFill>
                      </a:endParaRPr>
                    </a:p>
                  </a:txBody>
                  <a:tcPr marT="34290" marB="34290" anchor="ctr">
                    <a:solidFill>
                      <a:schemeClr val="accent6"/>
                    </a:solidFill>
                  </a:tcPr>
                </a:tc>
                <a:tc>
                  <a:txBody>
                    <a:bodyPr/>
                    <a:lstStyle/>
                    <a:p>
                      <a:pPr algn="ctr"/>
                      <a:r>
                        <a:rPr lang="en-US" sz="1600" b="1" dirty="0" smtClean="0"/>
                        <a:t>Security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730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Wireless Controller</a:t>
                      </a:r>
                    </a:p>
                  </a:txBody>
                  <a:tcPr marT="34290" marB="34290"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Switch</a:t>
                      </a:r>
                      <a:r>
                        <a:rPr lang="en-US" sz="1200" baseline="0" dirty="0" smtClean="0"/>
                        <a:t> </a:t>
                      </a:r>
                      <a:r>
                        <a:rPr lang="en-US" sz="1200" dirty="0" smtClean="0"/>
                        <a:t>Controller</a:t>
                      </a:r>
                    </a:p>
                  </a:txBody>
                  <a:tcPr marT="34290" marB="34290"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1200" dirty="0" smtClean="0"/>
                        <a:t>Endpoint Manager</a:t>
                      </a:r>
                    </a:p>
                  </a:txBody>
                  <a:tcPr marT="34290" marB="34290"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Token</a:t>
                      </a:r>
                      <a:r>
                        <a:rPr lang="en-US" sz="1200" baseline="0" dirty="0" smtClean="0"/>
                        <a:t> </a:t>
                      </a:r>
                      <a:r>
                        <a:rPr lang="en-US" sz="1200" dirty="0" smtClean="0"/>
                        <a:t>Server</a:t>
                      </a:r>
                    </a:p>
                  </a:txBody>
                  <a:tcPr marT="34290" marB="34290"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Vulnerability Scanner</a:t>
                      </a:r>
                    </a:p>
                  </a:txBody>
                  <a:tcPr marT="34290" marB="34290" anchor="ctr">
                    <a:solidFill>
                      <a:schemeClr val="bg2">
                        <a:lumMod val="75000"/>
                      </a:schemeClr>
                    </a:solidFill>
                  </a:tcPr>
                </a:tc>
                <a:tc>
                  <a:txBody>
                    <a:bodyPr/>
                    <a:lstStyle/>
                    <a:p>
                      <a:pPr algn="ctr"/>
                      <a:r>
                        <a:rPr lang="en-US" sz="1600" b="1" dirty="0" smtClean="0"/>
                        <a:t>Extensions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87415">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a:t>
                      </a:r>
                      <a:r>
                        <a:rPr lang="en-US" sz="1200" baseline="0" dirty="0" smtClean="0"/>
                        <a:t> </a:t>
                      </a:r>
                      <a:r>
                        <a:rPr lang="en-US" sz="1200" dirty="0" smtClean="0"/>
                        <a:t>Virtual Domains ::::::::::</a:t>
                      </a:r>
                    </a:p>
                  </a:txBody>
                  <a:tcPr marT="34290" marB="34290"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600" b="1" dirty="0" smtClean="0"/>
                        <a:t>Virtual Systems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algn="ctr"/>
                      <a:r>
                        <a:rPr lang="en-US" sz="1200" dirty="0" smtClean="0"/>
                        <a:t>Routing</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NAT/CGN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L2/Switching</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WAN Link / Server LB</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High Availability</a:t>
                      </a:r>
                    </a:p>
                  </a:txBody>
                  <a:tcPr marT="34290" marB="34290" anchor="ctr">
                    <a:solidFill>
                      <a:schemeClr val="accent2">
                        <a:lumMod val="60000"/>
                        <a:lumOff val="40000"/>
                      </a:schemeClr>
                    </a:solidFill>
                  </a:tcPr>
                </a:tc>
                <a:tc rowSpan="2">
                  <a:txBody>
                    <a:bodyPr/>
                    <a:lstStyle/>
                    <a:p>
                      <a:pPr algn="ctr"/>
                      <a:r>
                        <a:rPr lang="en-US" sz="1600" b="1" dirty="0" smtClean="0"/>
                        <a:t>Network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QoS</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IPv6</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541318">
                <a:tc gridSpan="3">
                  <a:txBody>
                    <a:bodyPr/>
                    <a:lstStyle/>
                    <a:p>
                      <a:pPr algn="ctr"/>
                      <a:r>
                        <a:rPr lang="en-US" sz="1200" dirty="0" smtClean="0">
                          <a:solidFill>
                            <a:srgbClr val="FFFFFF"/>
                          </a:solidFill>
                        </a:rPr>
                        <a:t>NAT/Route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Transparent</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Sniffer</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Operating Modes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41318">
                <a:tc gridSpan="3">
                  <a:txBody>
                    <a:bodyPr/>
                    <a:lstStyle/>
                    <a:p>
                      <a:pPr algn="ctr"/>
                      <a:r>
                        <a:rPr lang="en-US" sz="1200" dirty="0" smtClean="0">
                          <a:solidFill>
                            <a:srgbClr val="FFFFFF"/>
                          </a:solidFill>
                        </a:rPr>
                        <a:t>LAN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WiFi</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WAN</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Network Interface</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409293">
                <a:tc gridSpan="3">
                  <a:txBody>
                    <a:bodyPr/>
                    <a:lstStyle/>
                    <a:p>
                      <a:pPr algn="ctr"/>
                      <a:r>
                        <a:rPr lang="en-US" sz="1200" dirty="0" smtClean="0">
                          <a:solidFill>
                            <a:schemeClr val="bg1"/>
                          </a:solidFill>
                        </a:rPr>
                        <a:t>Physical Appliance (+ASICS)</a:t>
                      </a:r>
                      <a:endParaRPr lang="en-US" sz="1200" dirty="0">
                        <a:solidFill>
                          <a:schemeClr val="bg1"/>
                        </a:solidFill>
                      </a:endParaRPr>
                    </a:p>
                  </a:txBody>
                  <a:tcPr marT="34290" marB="34290"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chemeClr val="bg1"/>
                          </a:solidFill>
                        </a:rPr>
                        <a:t>Hypervisor</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Cloud</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Platform</a:t>
                      </a:r>
                      <a:endParaRPr lang="en-US" sz="1600" b="1" dirty="0"/>
                    </a:p>
                  </a:txBody>
                  <a:tcPr marT="34290" marB="34290"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a:srcRect/>
          <a:stretch>
            <a:fillRect/>
          </a:stretch>
        </p:blipFill>
        <p:spPr bwMode="auto">
          <a:xfrm>
            <a:off x="7239745" y="1934415"/>
            <a:ext cx="1289114" cy="385060"/>
          </a:xfrm>
          <a:prstGeom prst="rect">
            <a:avLst/>
          </a:prstGeom>
          <a:noFill/>
        </p:spPr>
      </p:pic>
    </p:spTree>
    <p:extLst>
      <p:ext uri="{BB962C8B-B14F-4D97-AF65-F5344CB8AC3E}">
        <p14:creationId xmlns:p14="http://schemas.microsoft.com/office/powerpoint/2010/main" val="3227283151"/>
      </p:ext>
    </p:extLst>
  </p:cSld>
  <p:clrMapOvr>
    <a:masterClrMapping/>
  </p:clrMapOvr>
  <p:transition xmlns:p14="http://schemas.microsoft.com/office/powerpoint/2010/mai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xmlns:p14="http://schemas.microsoft.com/office/powerpoint/2010/mai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724226084"/>
              </p:ext>
            </p:extLst>
          </p:nvPr>
        </p:nvGraphicFramePr>
        <p:xfrm>
          <a:off x="252001" y="1260000"/>
          <a:ext cx="8639998" cy="3824760"/>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latin typeface="+mn-lt"/>
                          <a:cs typeface="Arial Narrow"/>
                        </a:rPr>
                        <a:t>2 /</a:t>
                      </a:r>
                      <a:r>
                        <a:rPr lang="de-DE" sz="1100" baseline="0" dirty="0" smtClean="0">
                          <a:latin typeface="+mn-lt"/>
                          <a:cs typeface="Arial Narrow"/>
                        </a:rPr>
                        <a:t> 2.5</a:t>
                      </a:r>
                      <a:r>
                        <a:rPr lang="de-DE" sz="1100" dirty="0" smtClean="0">
                          <a:latin typeface="+mn-lt"/>
                          <a:cs typeface="Arial Narrow"/>
                        </a:rPr>
                        <a:t> Gbps</a:t>
                      </a:r>
                    </a:p>
                  </a:txBody>
                  <a:tcPr anchor="ctr"/>
                </a:tc>
                <a:tc>
                  <a:txBody>
                    <a:bodyPr/>
                    <a:lstStyle/>
                    <a:p>
                      <a:pPr algn="ctr"/>
                      <a:r>
                        <a:rPr lang="en-US" sz="1100" dirty="0" smtClean="0"/>
                        <a:t>3 / 4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 5 Gbps</a:t>
                      </a:r>
                    </a:p>
                  </a:txBody>
                  <a:tcPr anchor="ctr"/>
                </a:tc>
                <a:tc>
                  <a:txBody>
                    <a:bodyPr/>
                    <a:lstStyle/>
                    <a:p>
                      <a:pPr algn="ctr"/>
                      <a:r>
                        <a:rPr lang="en-US" sz="1100" dirty="0" smtClean="0">
                          <a:solidFill>
                            <a:srgbClr val="36424A"/>
                          </a:solidFill>
                          <a:latin typeface="+mn-lt"/>
                          <a:cs typeface="Arial Narrow"/>
                        </a:rPr>
                        <a:t>- / -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xmlns:p14="http://schemas.microsoft.com/office/powerpoint/2010/mai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89827880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xmlns:p14="http://schemas.microsoft.com/office/powerpoint/2010/mai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27028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3/4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xmlns:p14="http://schemas.microsoft.com/office/powerpoint/2010/mai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47123216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4"/>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xmlns:p14="http://schemas.microsoft.com/office/powerpoint/2010/mai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32840146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5.6 / 13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r:embed="rId3"/>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r:embed="rId4"/>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xmlns:p14="http://schemas.microsoft.com/office/powerpoint/2010/mai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22" name="Content Placeholder 9"/>
          <p:cNvSpPr txBox="1">
            <a:spLocks/>
          </p:cNvSpPr>
          <p:nvPr/>
        </p:nvSpPr>
        <p:spPr>
          <a:xfrm>
            <a:off x="455044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feature-rich multi-threat security for Branch Offices, </a:t>
            </a:r>
            <a:r>
              <a:rPr lang="en-US" sz="1500" b="1" dirty="0" err="1" smtClean="0">
                <a:latin typeface="+mn-lt"/>
                <a:ea typeface="ＭＳ Ｐゴシック" pitchFamily="34" charset="-128"/>
              </a:rPr>
              <a:t>SoHo</a:t>
            </a:r>
            <a:r>
              <a:rPr lang="en-US" sz="1500" b="1" dirty="0" smtClean="0">
                <a:latin typeface="+mn-lt"/>
                <a:ea typeface="ＭＳ Ｐゴシック" pitchFamily="34" charset="-128"/>
              </a:rPr>
              <a:t> and telecommuters</a:t>
            </a:r>
          </a:p>
          <a:p>
            <a:pPr marL="0" indent="0">
              <a:lnSpc>
                <a:spcPct val="90000"/>
              </a:lnSpc>
              <a:buClr>
                <a:schemeClr val="accent4"/>
              </a:buClr>
              <a:buNone/>
            </a:pPr>
            <a:endParaRPr lang="en-US" sz="1500" b="1" dirty="0" smtClean="0">
              <a:latin typeface="+mn-lt"/>
              <a:ea typeface="ＭＳ Ｐゴシック" pitchFamily="34" charset="-128"/>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4866636" y="3394605"/>
            <a:ext cx="3644273" cy="238167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Integrated </a:t>
            </a:r>
            <a:r>
              <a:rPr lang="en-US" sz="1400" dirty="0" err="1" smtClean="0">
                <a:latin typeface="+mj-lt"/>
                <a:cs typeface="Arial Narrow"/>
              </a:rPr>
              <a:t>WiFi</a:t>
            </a:r>
            <a:r>
              <a:rPr lang="en-US" sz="1400" dirty="0" smtClean="0">
                <a:latin typeface="+mj-lt"/>
                <a:cs typeface="Arial Narrow"/>
              </a:rPr>
              <a:t> on certain models</a:t>
            </a:r>
            <a:endParaRPr lang="en-US" sz="140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9018" y="3656794"/>
            <a:ext cx="213020" cy="151969"/>
          </a:xfrm>
          <a:prstGeom prst="rect">
            <a:avLst/>
          </a:prstGeom>
        </p:spPr>
      </p:pic>
      <p:sp>
        <p:nvSpPr>
          <p:cNvPr id="19" name="Rectangle 18"/>
          <p:cNvSpPr/>
          <p:nvPr/>
        </p:nvSpPr>
        <p:spPr>
          <a:xfrm>
            <a:off x="533400" y="3581400"/>
            <a:ext cx="1600200" cy="523220"/>
          </a:xfrm>
          <a:prstGeom prst="rect">
            <a:avLst/>
          </a:prstGeom>
        </p:spPr>
        <p:txBody>
          <a:bodyPr wrap="square">
            <a:spAutoFit/>
          </a:bodyPr>
          <a:lstStyle/>
          <a:p>
            <a:pPr algn="ctr"/>
            <a:r>
              <a:rPr lang="en-US" sz="1400" b="1" dirty="0" smtClean="0">
                <a:latin typeface="+mn-lt"/>
                <a:ea typeface="Helvetica 55 Roman" charset="0"/>
                <a:cs typeface="Arial Narrow"/>
              </a:rPr>
              <a:t>FG/FWF-30D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71800" y="3200400"/>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4462" y="2400611"/>
            <a:ext cx="1266768" cy="863032"/>
          </a:xfrm>
          <a:prstGeom prst="rect">
            <a:avLst/>
          </a:prstGeom>
        </p:spPr>
      </p:pic>
      <p:sp>
        <p:nvSpPr>
          <p:cNvPr id="14" name="Rectangle 13"/>
          <p:cNvSpPr/>
          <p:nvPr/>
        </p:nvSpPr>
        <p:spPr>
          <a:xfrm>
            <a:off x="2962030" y="3619811"/>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79883" y="3701341"/>
            <a:ext cx="213020" cy="151969"/>
          </a:xfrm>
          <a:prstGeom prst="rect">
            <a:avLst/>
          </a:prstGeom>
        </p:spPr>
      </p:pic>
      <p:sp>
        <p:nvSpPr>
          <p:cNvPr id="9" name="TextBox 8"/>
          <p:cNvSpPr txBox="1"/>
          <p:nvPr/>
        </p:nvSpPr>
        <p:spPr>
          <a:xfrm>
            <a:off x="272473" y="4414982"/>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4045" y="2904035"/>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5800" y="3224855"/>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631883" y="4800601"/>
            <a:ext cx="1392674" cy="523194"/>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7800" y="4038600"/>
            <a:ext cx="1823081" cy="1219200"/>
          </a:xfrm>
          <a:prstGeom prst="rect">
            <a:avLst/>
          </a:prstGeom>
        </p:spPr>
      </p:pic>
      <p:sp>
        <p:nvSpPr>
          <p:cNvPr id="44" name="Rectangle 43"/>
          <p:cNvSpPr/>
          <p:nvPr/>
        </p:nvSpPr>
        <p:spPr>
          <a:xfrm>
            <a:off x="1752600" y="5410200"/>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a:t>
            </a:r>
            <a:r>
              <a:rPr lang="en-US" sz="1400" b="1" dirty="0">
                <a:latin typeface="+mn-lt"/>
                <a:ea typeface="Helvetica 55 Roman" charset="0"/>
                <a:cs typeface="Arial Narrow"/>
              </a:rPr>
              <a:t>9</a:t>
            </a:r>
            <a:r>
              <a:rPr lang="en-US" sz="1400" b="1" dirty="0" smtClean="0">
                <a:latin typeface="+mn-lt"/>
                <a:ea typeface="Helvetica 55 Roman" charset="0"/>
                <a:cs typeface="Arial Narrow"/>
              </a:rPr>
              <a:t>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0453" y="5491730"/>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0589672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99913395"/>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80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16042616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4"/>
          <a:stretch>
            <a:fillRect/>
          </a:stretch>
        </p:blipFill>
        <p:spPr>
          <a:xfrm>
            <a:off x="554379" y="1727168"/>
            <a:ext cx="5119421" cy="1780312"/>
          </a:xfrm>
          <a:prstGeom prst="rect">
            <a:avLst/>
          </a:prstGeom>
        </p:spPr>
      </p:pic>
    </p:spTree>
    <p:extLst>
      <p:ext uri="{BB962C8B-B14F-4D97-AF65-F5344CB8AC3E}">
        <p14:creationId xmlns:p14="http://schemas.microsoft.com/office/powerpoint/2010/main" val="1942369408"/>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7971969"/>
              </p:ext>
            </p:extLst>
          </p:nvPr>
        </p:nvGraphicFramePr>
        <p:xfrm>
          <a:off x="457200" y="3886200"/>
          <a:ext cx="8305800" cy="220121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r:embed="rId2"/>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075751725"/>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1 GB</a:t>
                      </a:r>
                      <a:endParaRPr lang="en-US" sz="1100" dirty="0"/>
                    </a:p>
                  </a:txBody>
                  <a:tcPr anchor="ctr"/>
                </a:tc>
                <a:tc>
                  <a:txBody>
                    <a:bodyPr/>
                    <a:lstStyle/>
                    <a:p>
                      <a:pPr algn="ctr"/>
                      <a:r>
                        <a:rPr lang="en-US" sz="1100" dirty="0" smtClean="0"/>
                        <a:t>1 GB / 2 GB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4 GB</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6 GB</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 12 GB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31081320"/>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chemeClr val="accent4">
                        <a:lumMod val="50000"/>
                      </a:schemeClr>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233106240"/>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510011478"/>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6670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FG3000D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FG3100D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32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954868425"/>
              </p:ext>
            </p:extLst>
          </p:nvPr>
        </p:nvGraphicFramePr>
        <p:xfrm>
          <a:off x="252000" y="1260000"/>
          <a:ext cx="8640000" cy="4813067"/>
        </p:xfrm>
        <a:graphic>
          <a:graphicData uri="http://schemas.openxmlformats.org/drawingml/2006/table">
            <a:tbl>
              <a:tblPr firstRow="1" bandRow="1">
                <a:effectLst/>
                <a:tableStyleId>{073A0DAA-6AF3-43AB-8588-CEC1D06C72B9}</a:tableStyleId>
              </a:tblPr>
              <a:tblGrid>
                <a:gridCol w="2880257"/>
                <a:gridCol w="5759743"/>
              </a:tblGrid>
              <a:tr h="274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47173">
                <a:tc>
                  <a:txBody>
                    <a:bodyPr/>
                    <a:lstStyle/>
                    <a:p>
                      <a:r>
                        <a:rPr lang="en-US" sz="1100" b="1" dirty="0" smtClean="0">
                          <a:solidFill>
                            <a:srgbClr val="FFFFFF"/>
                          </a:solidFill>
                        </a:rPr>
                        <a:t>FG/FWF-20C, 30D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47173">
                <a:tc>
                  <a:txBody>
                    <a:bodyPr/>
                    <a:lstStyle/>
                    <a:p>
                      <a:r>
                        <a:rPr lang="en-US" sz="1100" b="1" dirty="0" smtClean="0">
                          <a:solidFill>
                            <a:srgbClr val="FFFFFF"/>
                          </a:solidFill>
                        </a:rPr>
                        <a:t>FG/FWF-30D-POE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SP-FG30D-POE-PDC</a:t>
                      </a:r>
                      <a:endParaRPr lang="en-US" sz="1100" dirty="0"/>
                    </a:p>
                  </a:txBody>
                  <a:tcPr marL="61703" marR="61703" marT="34706" marB="34706"/>
                </a:tc>
              </a:tr>
              <a:tr h="375046">
                <a:tc>
                  <a:txBody>
                    <a:bodyPr/>
                    <a:lstStyle/>
                    <a:p>
                      <a:r>
                        <a:rPr lang="en-US" sz="1100" b="1" dirty="0" smtClean="0">
                          <a:solidFill>
                            <a:srgbClr val="FFFFFF"/>
                          </a:solidFill>
                        </a:rPr>
                        <a:t>FG/FWF-40C,</a:t>
                      </a:r>
                      <a:r>
                        <a:rPr lang="en-US" sz="1100" b="1" baseline="0" dirty="0" smtClean="0">
                          <a:solidFill>
                            <a:srgbClr val="FFFFFF"/>
                          </a:solidFill>
                        </a:rPr>
                        <a:t> 60C, 60D,/60D-3G4G, 90D,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47173">
                <a:tc>
                  <a:txBody>
                    <a:bodyPr/>
                    <a:lstStyle/>
                    <a:p>
                      <a:r>
                        <a:rPr lang="en-US" sz="1100" b="1" dirty="0" smtClean="0">
                          <a:solidFill>
                            <a:srgbClr val="FFFFFF"/>
                          </a:solidFill>
                        </a:rPr>
                        <a:t>FG/FWF-60D-POE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SP-FG60D-POE-PDC</a:t>
                      </a:r>
                      <a:endParaRPr lang="en-US" sz="1100" dirty="0"/>
                    </a:p>
                  </a:txBody>
                  <a:tcPr marL="61703" marR="61703" marT="34706" marB="34706"/>
                </a:tc>
              </a:tr>
              <a:tr h="247173">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47173">
                <a:tc>
                  <a:txBody>
                    <a:bodyPr/>
                    <a:lstStyle/>
                    <a:p>
                      <a:r>
                        <a:rPr lang="en-US" sz="1100" b="1" dirty="0" smtClean="0">
                          <a:solidFill>
                            <a:srgbClr val="FFFFFF"/>
                          </a:solidFill>
                        </a:rPr>
                        <a:t>FG/FWF-90D-POE,</a:t>
                      </a:r>
                      <a:r>
                        <a:rPr lang="en-US" sz="1100" b="1" baseline="0" dirty="0" smtClean="0">
                          <a:solidFill>
                            <a:srgbClr val="FFFFFF"/>
                          </a:solidFill>
                        </a:rPr>
                        <a:t> FG-70D-POE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SP-FG90D-POE-PDC</a:t>
                      </a:r>
                      <a:endParaRPr lang="en-US" sz="1100" dirty="0"/>
                    </a:p>
                  </a:txBody>
                  <a:tcPr marL="61703" marR="61703" marT="34706" marB="34706"/>
                </a:tc>
              </a:tr>
              <a:tr h="247173">
                <a:tc>
                  <a:txBody>
                    <a:bodyPr/>
                    <a:lstStyle/>
                    <a:p>
                      <a:r>
                        <a:rPr lang="en-US" sz="1100" b="1" dirty="0" smtClean="0">
                          <a:solidFill>
                            <a:srgbClr val="FFFFFF"/>
                          </a:solidFill>
                        </a:rPr>
                        <a:t>FG/FWF-92D</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SP-FG92D-PDC</a:t>
                      </a:r>
                      <a:endParaRPr lang="en-US" sz="1100" dirty="0"/>
                    </a:p>
                  </a:txBody>
                  <a:tcPr marL="61703" marR="61703" marT="34706" marB="34706"/>
                </a:tc>
              </a:tr>
              <a:tr h="247173">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47173">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47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47173">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47173">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375046">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47173">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47173">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211377291"/>
              </p:ext>
            </p:extLst>
          </p:nvPr>
        </p:nvGraphicFramePr>
        <p:xfrm>
          <a:off x="252000" y="1260000"/>
          <a:ext cx="8640000" cy="3649941"/>
        </p:xfrm>
        <a:graphic>
          <a:graphicData uri="http://schemas.openxmlformats.org/drawingml/2006/table">
            <a:tbl>
              <a:tblPr firstRow="1" bandRow="1">
                <a:effectLst/>
                <a:tableStyleId>{073A0DAA-6AF3-43AB-8588-CEC1D06C72B9}</a:tableStyleId>
              </a:tblPr>
              <a:tblGrid>
                <a:gridCol w="2880257"/>
                <a:gridCol w="5759743"/>
              </a:tblGrid>
              <a:tr h="290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52923">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52923">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52923">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3777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52923">
                <a:tc>
                  <a:txBody>
                    <a:bodyPr/>
                    <a:lstStyle/>
                    <a:p>
                      <a:r>
                        <a:rPr lang="en-US" sz="1100" b="1" dirty="0" smtClean="0">
                          <a:solidFill>
                            <a:srgbClr val="FFFFFF"/>
                          </a:solidFill>
                        </a:rPr>
                        <a:t>FG-3000D,</a:t>
                      </a:r>
                      <a:r>
                        <a:rPr lang="en-US" sz="1100" b="1" baseline="0" dirty="0" smtClean="0">
                          <a:solidFill>
                            <a:srgbClr val="FFFFFF"/>
                          </a:solidFill>
                        </a:rPr>
                        <a:t> FG-3100D, </a:t>
                      </a:r>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52923">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52923">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7"/>
              </a:rPr>
              <a:t>http://en.wikipedia.org/wiki/</a:t>
            </a:r>
            <a:r>
              <a:rPr lang="en-US" sz="1100" dirty="0" smtClean="0">
                <a:hlinkClick r:id="rId7"/>
              </a:rPr>
              <a:t>AC_power_plugs_and_sockets</a:t>
            </a:r>
            <a:r>
              <a:rPr lang="en-US" sz="1100" dirty="0"/>
              <a:t/>
            </a:r>
            <a:br>
              <a:rPr lang="en-US" sz="1100" dirty="0"/>
            </a:br>
            <a:r>
              <a:rPr lang="en-US" sz="1100" dirty="0">
                <a:hlinkClick r:id="rId8"/>
              </a:rPr>
              <a:t>http://kropla.com/electric2.</a:t>
            </a:r>
            <a:r>
              <a:rPr lang="en-US" sz="1100" dirty="0" smtClean="0">
                <a:hlinkClick r:id="rId8"/>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r:embed="rId9"/>
          <a:stretch>
            <a:fillRect/>
          </a:stretch>
        </p:blipFill>
        <p:spPr>
          <a:xfrm>
            <a:off x="1371600" y="2133600"/>
            <a:ext cx="539315" cy="393700"/>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86302993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algn="ctr"/>
                      <a:r>
                        <a:rPr lang="en-US" sz="1100" dirty="0" smtClean="0"/>
                        <a:t>30 / 40 Mbps</a:t>
                      </a:r>
                      <a:endParaRPr lang="en-US" sz="1100" b="0" i="0" dirty="0">
                        <a:latin typeface="+mn-lt"/>
                      </a:endParaRPr>
                    </a:p>
                  </a:txBody>
                  <a:tcPr anchor="ctr"/>
                </a:tc>
                <a:tc>
                  <a:txBody>
                    <a:bodyPr/>
                    <a:lstStyle/>
                    <a:p>
                      <a:pPr algn="ctr"/>
                      <a:r>
                        <a:rPr lang="en-US" sz="1100" b="0" i="0" dirty="0" smtClean="0">
                          <a:latin typeface="+mn-lt"/>
                        </a:rPr>
                        <a:t>35 / 50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b="0" i="0" dirty="0" smtClean="0">
                          <a:latin typeface="+mn-lt"/>
                        </a:rPr>
                        <a:t>250 / 500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dirty="0" smtClean="0"/>
                        <a:t>300 / 700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1661359323"/>
              </p:ext>
            </p:extLst>
          </p:nvPr>
        </p:nvGraphicFramePr>
        <p:xfrm>
          <a:off x="251999" y="1260000"/>
          <a:ext cx="8639997" cy="4039048"/>
        </p:xfrm>
        <a:graphic>
          <a:graphicData uri="http://schemas.openxmlformats.org/drawingml/2006/table">
            <a:tbl>
              <a:tblPr firstRow="1" bandRow="1">
                <a:effectLst/>
                <a:tableStyleId>{073A0DAA-6AF3-43AB-8588-CEC1D06C72B9}</a:tableStyleId>
              </a:tblPr>
              <a:tblGrid>
                <a:gridCol w="1518792"/>
                <a:gridCol w="1017315"/>
                <a:gridCol w="1017315"/>
                <a:gridCol w="1017315"/>
                <a:gridCol w="1017315"/>
                <a:gridCol w="1017315"/>
                <a:gridCol w="1017315"/>
                <a:gridCol w="1017315"/>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xmlns:p14="http://schemas.microsoft.com/office/powerpoint/2010/mai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1412952087"/>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a:t>
                      </a:r>
                      <a:r>
                        <a:rPr lang="en-US" sz="1300" dirty="0" smtClean="0"/>
                        <a:t>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xmlns:p14="http://schemas.microsoft.com/office/powerpoint/2010/main">
    <p:wipe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2027868606"/>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a:t>
                      </a:r>
                      <a:r>
                        <a:rPr lang="en-US" sz="1300" dirty="0" smtClean="0"/>
                        <a:t>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xmlns:p14="http://schemas.microsoft.com/office/powerpoint/2010/main">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172773529"/>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FSW-224D-POE/FPOE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xmlns:p14="http://schemas.microsoft.com/office/powerpoint/2010/main">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33123</TotalTime>
  <Words>19560</Words>
  <Application>Microsoft Macintosh PowerPoint</Application>
  <PresentationFormat>On-screen Show (4:3)</PresentationFormat>
  <Paragraphs>6147</Paragraphs>
  <Slides>198</Slides>
  <Notes>21</Notes>
  <HiddenSlides>0</HiddenSlides>
  <MMClips>0</MMClips>
  <ScaleCrop>false</ScaleCrop>
  <HeadingPairs>
    <vt:vector size="4" baseType="variant">
      <vt:variant>
        <vt:lpstr>Theme</vt:lpstr>
      </vt:variant>
      <vt:variant>
        <vt:i4>1</vt:i4>
      </vt:variant>
      <vt:variant>
        <vt:lpstr>Slide Titles</vt:lpstr>
      </vt:variant>
      <vt:variant>
        <vt:i4>198</vt:i4>
      </vt:variant>
    </vt:vector>
  </HeadingPairs>
  <TitlesOfParts>
    <vt:vector size="199" baseType="lpstr">
      <vt:lpstr>Default Theme</vt:lpstr>
      <vt:lpstr>Fortinet Product Quick Guide</vt:lpstr>
      <vt:lpstr>PowerPoint Presentation</vt:lpstr>
      <vt:lpstr>Content</vt:lpstr>
      <vt:lpstr>PowerPoint Presentation</vt:lpstr>
      <vt:lpstr>FortiGate Appliance by Segments</vt:lpstr>
      <vt:lpstr>Inside FortiOS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FortiWiFi 80CM</vt:lpstr>
      <vt:lpstr>FortiGate 80D</vt:lpstr>
      <vt:lpstr>FortiGate/FortiWiFi 90D</vt:lpstr>
      <vt:lpstr>FortiGate/FortiWiFi 92D</vt:lpstr>
      <vt:lpstr>FortiGate/FortiWiFi 90D-POE</vt:lpstr>
      <vt:lpstr>FortiGate 94D-POE</vt:lpstr>
      <vt:lpstr>FortiGate 98D-POE</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500D</vt:lpstr>
      <vt:lpstr>FortiGate 800C</vt:lpstr>
      <vt:lpstr>FortiGate High End Series</vt:lpstr>
      <vt:lpstr>FortiGate 1000 Series: Comparison</vt:lpstr>
      <vt:lpstr>FortiGate 3000 Series: Comparison</vt:lpstr>
      <vt:lpstr>FortiGate 1000D</vt:lpstr>
      <vt:lpstr>FortiGate 1200D</vt:lpstr>
      <vt:lpstr>FortiGate 1500D</vt:lpstr>
      <vt:lpstr>FortiGate 3240C</vt:lpstr>
      <vt:lpstr>FortiGate 3200D</vt:lpstr>
      <vt:lpstr>FortiGate 3600C</vt:lpstr>
      <vt:lpstr>FortiGate 3700D</vt:lpstr>
      <vt:lpstr>FortiGate 3810D</vt:lpstr>
      <vt:lpstr>FortiGate 3950B</vt:lpstr>
      <vt:lpstr>FortiGate 3950B Modules</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224D-FPOE</vt:lpstr>
      <vt:lpstr>FortiSwitch 324B-POE</vt:lpstr>
      <vt:lpstr>FortiSwitch 348B</vt:lpstr>
      <vt:lpstr>FortiSwitch 448B</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 &amp; AscenLink</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Crannell</dc:creator>
  <cp:lastModifiedBy>Robin Liao</cp:lastModifiedBy>
  <cp:revision>515</cp:revision>
  <cp:lastPrinted>2015-03-25T07:49:27Z</cp:lastPrinted>
  <dcterms:created xsi:type="dcterms:W3CDTF">2013-09-27T23:26:44Z</dcterms:created>
  <dcterms:modified xsi:type="dcterms:W3CDTF">2015-06-06T22:47:56Z</dcterms:modified>
</cp:coreProperties>
</file>